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02" r:id="rId2"/>
    <p:sldId id="318" r:id="rId3"/>
    <p:sldId id="304" r:id="rId4"/>
    <p:sldId id="306" r:id="rId5"/>
    <p:sldId id="309" r:id="rId6"/>
    <p:sldId id="256" r:id="rId7"/>
    <p:sldId id="257" r:id="rId8"/>
    <p:sldId id="259" r:id="rId9"/>
    <p:sldId id="310" r:id="rId10"/>
    <p:sldId id="317" r:id="rId11"/>
    <p:sldId id="260" r:id="rId12"/>
    <p:sldId id="261" r:id="rId13"/>
    <p:sldId id="262" r:id="rId14"/>
    <p:sldId id="263" r:id="rId15"/>
    <p:sldId id="264" r:id="rId16"/>
    <p:sldId id="272" r:id="rId17"/>
    <p:sldId id="274" r:id="rId18"/>
    <p:sldId id="279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308" r:id="rId27"/>
    <p:sldId id="305" r:id="rId28"/>
    <p:sldId id="311" r:id="rId29"/>
    <p:sldId id="297" r:id="rId30"/>
    <p:sldId id="294" r:id="rId31"/>
    <p:sldId id="296" r:id="rId32"/>
    <p:sldId id="307" r:id="rId33"/>
    <p:sldId id="312" r:id="rId34"/>
    <p:sldId id="313" r:id="rId35"/>
    <p:sldId id="277" r:id="rId36"/>
    <p:sldId id="292" r:id="rId37"/>
    <p:sldId id="298" r:id="rId38"/>
    <p:sldId id="319" r:id="rId39"/>
    <p:sldId id="299" r:id="rId40"/>
    <p:sldId id="316" r:id="rId41"/>
    <p:sldId id="300" r:id="rId42"/>
    <p:sldId id="301" r:id="rId43"/>
    <p:sldId id="278" r:id="rId4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67" autoAdjust="0"/>
    <p:restoredTop sz="99647" autoAdjust="0"/>
  </p:normalViewPr>
  <p:slideViewPr>
    <p:cSldViewPr>
      <p:cViewPr>
        <p:scale>
          <a:sx n="81" d="100"/>
          <a:sy n="81" d="100"/>
        </p:scale>
        <p:origin x="-1248" y="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D3E3AD-BC7A-40CA-8A34-C3569B66DAE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96FE306-2E90-4EA9-94D2-D34C60306241}">
      <dgm:prSet phldrT="[Texto]"/>
      <dgm:spPr/>
      <dgm:t>
        <a:bodyPr/>
        <a:lstStyle/>
        <a:p>
          <a:r>
            <a:rPr lang="es-ES" dirty="0" smtClean="0"/>
            <a:t>Contracte individual</a:t>
          </a:r>
          <a:endParaRPr lang="es-ES" dirty="0"/>
        </a:p>
      </dgm:t>
    </dgm:pt>
    <dgm:pt modelId="{AA286F5D-2E8A-43A3-97A2-B27494C4CAA4}" type="parTrans" cxnId="{9F07285B-3028-480A-AAA5-64113A489CBB}">
      <dgm:prSet/>
      <dgm:spPr/>
      <dgm:t>
        <a:bodyPr/>
        <a:lstStyle/>
        <a:p>
          <a:endParaRPr lang="es-ES"/>
        </a:p>
      </dgm:t>
    </dgm:pt>
    <dgm:pt modelId="{77FF7A20-F8EB-4AA8-B733-ED1BDD1C400C}" type="sibTrans" cxnId="{9F07285B-3028-480A-AAA5-64113A489CBB}">
      <dgm:prSet/>
      <dgm:spPr/>
      <dgm:t>
        <a:bodyPr/>
        <a:lstStyle/>
        <a:p>
          <a:endParaRPr lang="es-ES"/>
        </a:p>
      </dgm:t>
    </dgm:pt>
    <dgm:pt modelId="{2FF14C75-202C-4304-ABAA-16ADB5418174}">
      <dgm:prSet phldrT="[Texto]"/>
      <dgm:spPr/>
      <dgm:t>
        <a:bodyPr/>
        <a:lstStyle/>
        <a:p>
          <a:r>
            <a:rPr lang="es-ES" dirty="0" smtClean="0"/>
            <a:t>Contracte grupal</a:t>
          </a:r>
          <a:endParaRPr lang="es-ES" dirty="0"/>
        </a:p>
      </dgm:t>
    </dgm:pt>
    <dgm:pt modelId="{3D408DF5-1C95-47B1-B541-65F4854C257C}" type="parTrans" cxnId="{20722BD8-07C9-400F-86FB-F0CA6D847B33}">
      <dgm:prSet/>
      <dgm:spPr/>
      <dgm:t>
        <a:bodyPr/>
        <a:lstStyle/>
        <a:p>
          <a:endParaRPr lang="es-ES"/>
        </a:p>
      </dgm:t>
    </dgm:pt>
    <dgm:pt modelId="{4D6827F7-DD13-48EF-AD77-62BAC6E02257}" type="sibTrans" cxnId="{20722BD8-07C9-400F-86FB-F0CA6D847B33}">
      <dgm:prSet/>
      <dgm:spPr/>
      <dgm:t>
        <a:bodyPr/>
        <a:lstStyle/>
        <a:p>
          <a:endParaRPr lang="es-ES"/>
        </a:p>
      </dgm:t>
    </dgm:pt>
    <dgm:pt modelId="{F3725661-EB14-4C28-89F0-18055216F8D9}">
      <dgm:prSet phldrT="[Texto]"/>
      <dgm:spPr/>
      <dgm:t>
        <a:bodyPr/>
        <a:lstStyle/>
        <a:p>
          <a:r>
            <a:rPr lang="es-ES" dirty="0" smtClean="0"/>
            <a:t>Contracte </a:t>
          </a:r>
          <a:r>
            <a:rPr lang="es-ES" dirty="0" err="1" smtClean="0"/>
            <a:t>mixt</a:t>
          </a:r>
          <a:r>
            <a:rPr lang="es-ES" dirty="0" smtClean="0"/>
            <a:t> </a:t>
          </a:r>
          <a:endParaRPr lang="es-ES" dirty="0"/>
        </a:p>
      </dgm:t>
    </dgm:pt>
    <dgm:pt modelId="{86171C5E-CC1D-422B-A0FC-44D2A056C52C}" type="parTrans" cxnId="{11CA2361-74B9-4026-857A-BE32521939B2}">
      <dgm:prSet/>
      <dgm:spPr/>
      <dgm:t>
        <a:bodyPr/>
        <a:lstStyle/>
        <a:p>
          <a:endParaRPr lang="es-ES"/>
        </a:p>
      </dgm:t>
    </dgm:pt>
    <dgm:pt modelId="{48B43B77-077E-4B96-9351-56E9D41D9B64}" type="sibTrans" cxnId="{11CA2361-74B9-4026-857A-BE32521939B2}">
      <dgm:prSet/>
      <dgm:spPr/>
      <dgm:t>
        <a:bodyPr/>
        <a:lstStyle/>
        <a:p>
          <a:endParaRPr lang="es-ES"/>
        </a:p>
      </dgm:t>
    </dgm:pt>
    <dgm:pt modelId="{8609B786-E9F2-4506-BA6F-21A02A0AEEB5}" type="pres">
      <dgm:prSet presAssocID="{4BD3E3AD-BC7A-40CA-8A34-C3569B66DAE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a-ES"/>
        </a:p>
      </dgm:t>
    </dgm:pt>
    <dgm:pt modelId="{610949B5-2DCC-4273-BEB9-C3087D453CB1}" type="pres">
      <dgm:prSet presAssocID="{096FE306-2E90-4EA9-94D2-D34C60306241}" presName="parentLin" presStyleCnt="0"/>
      <dgm:spPr/>
    </dgm:pt>
    <dgm:pt modelId="{CFCE8206-863E-4797-90E1-5A51219CF83D}" type="pres">
      <dgm:prSet presAssocID="{096FE306-2E90-4EA9-94D2-D34C60306241}" presName="parentLeftMargin" presStyleLbl="node1" presStyleIdx="0" presStyleCnt="3"/>
      <dgm:spPr/>
      <dgm:t>
        <a:bodyPr/>
        <a:lstStyle/>
        <a:p>
          <a:endParaRPr lang="ca-ES"/>
        </a:p>
      </dgm:t>
    </dgm:pt>
    <dgm:pt modelId="{25E3EBAA-4C0B-43A0-8274-D1DBAF87A107}" type="pres">
      <dgm:prSet presAssocID="{096FE306-2E90-4EA9-94D2-D34C60306241}" presName="parentText" presStyleLbl="node1" presStyleIdx="0" presStyleCnt="3" custLinFactNeighborX="-5501" custLinFactNeighborY="7163">
        <dgm:presLayoutVars>
          <dgm:chMax val="0"/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440E4364-13DB-4E38-83AA-C2F86FD32DED}" type="pres">
      <dgm:prSet presAssocID="{096FE306-2E90-4EA9-94D2-D34C60306241}" presName="negativeSpace" presStyleCnt="0"/>
      <dgm:spPr/>
    </dgm:pt>
    <dgm:pt modelId="{156B663D-9B0E-43BF-B558-019E3629DDC2}" type="pres">
      <dgm:prSet presAssocID="{096FE306-2E90-4EA9-94D2-D34C60306241}" presName="childText" presStyleLbl="conFgAcc1" presStyleIdx="0" presStyleCnt="3">
        <dgm:presLayoutVars>
          <dgm:bulletEnabled val="1"/>
        </dgm:presLayoutVars>
      </dgm:prSet>
      <dgm:spPr/>
    </dgm:pt>
    <dgm:pt modelId="{593A7EA3-965E-4593-9726-53FE1BB47D46}" type="pres">
      <dgm:prSet presAssocID="{77FF7A20-F8EB-4AA8-B733-ED1BDD1C400C}" presName="spaceBetweenRectangles" presStyleCnt="0"/>
      <dgm:spPr/>
    </dgm:pt>
    <dgm:pt modelId="{F8D36C59-59CF-44C1-996B-E56C7FF41B09}" type="pres">
      <dgm:prSet presAssocID="{2FF14C75-202C-4304-ABAA-16ADB5418174}" presName="parentLin" presStyleCnt="0"/>
      <dgm:spPr/>
    </dgm:pt>
    <dgm:pt modelId="{A372CA7E-D7FF-4A8C-81C1-FD4FEDA1E4E1}" type="pres">
      <dgm:prSet presAssocID="{2FF14C75-202C-4304-ABAA-16ADB5418174}" presName="parentLeftMargin" presStyleLbl="node1" presStyleIdx="0" presStyleCnt="3"/>
      <dgm:spPr/>
      <dgm:t>
        <a:bodyPr/>
        <a:lstStyle/>
        <a:p>
          <a:endParaRPr lang="ca-ES"/>
        </a:p>
      </dgm:t>
    </dgm:pt>
    <dgm:pt modelId="{36F972F7-E98C-40E1-AE07-0A7ADAA46ED6}" type="pres">
      <dgm:prSet presAssocID="{2FF14C75-202C-4304-ABAA-16ADB541817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DD981C08-A1C1-4CD4-8412-EA81CEBCCEA6}" type="pres">
      <dgm:prSet presAssocID="{2FF14C75-202C-4304-ABAA-16ADB5418174}" presName="negativeSpace" presStyleCnt="0"/>
      <dgm:spPr/>
    </dgm:pt>
    <dgm:pt modelId="{891A35BC-0326-4ABC-8F6A-C5E4A1248C6A}" type="pres">
      <dgm:prSet presAssocID="{2FF14C75-202C-4304-ABAA-16ADB5418174}" presName="childText" presStyleLbl="conFgAcc1" presStyleIdx="1" presStyleCnt="3">
        <dgm:presLayoutVars>
          <dgm:bulletEnabled val="1"/>
        </dgm:presLayoutVars>
      </dgm:prSet>
      <dgm:spPr/>
    </dgm:pt>
    <dgm:pt modelId="{44B5B170-E5BA-4158-9925-FBB6EBCE206C}" type="pres">
      <dgm:prSet presAssocID="{4D6827F7-DD13-48EF-AD77-62BAC6E02257}" presName="spaceBetweenRectangles" presStyleCnt="0"/>
      <dgm:spPr/>
    </dgm:pt>
    <dgm:pt modelId="{464C2D62-2787-4676-96C6-CA6918C68464}" type="pres">
      <dgm:prSet presAssocID="{F3725661-EB14-4C28-89F0-18055216F8D9}" presName="parentLin" presStyleCnt="0"/>
      <dgm:spPr/>
    </dgm:pt>
    <dgm:pt modelId="{6473E640-E40C-4B88-8BBB-426CF15A4A57}" type="pres">
      <dgm:prSet presAssocID="{F3725661-EB14-4C28-89F0-18055216F8D9}" presName="parentLeftMargin" presStyleLbl="node1" presStyleIdx="1" presStyleCnt="3"/>
      <dgm:spPr/>
      <dgm:t>
        <a:bodyPr/>
        <a:lstStyle/>
        <a:p>
          <a:endParaRPr lang="ca-ES"/>
        </a:p>
      </dgm:t>
    </dgm:pt>
    <dgm:pt modelId="{0F045644-EC8B-4C3C-9FE9-E291CA1824EE}" type="pres">
      <dgm:prSet presAssocID="{F3725661-EB14-4C28-89F0-18055216F8D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E08392F6-A783-46EC-9864-FEC4F3DCAD40}" type="pres">
      <dgm:prSet presAssocID="{F3725661-EB14-4C28-89F0-18055216F8D9}" presName="negativeSpace" presStyleCnt="0"/>
      <dgm:spPr/>
    </dgm:pt>
    <dgm:pt modelId="{03E270E9-D5E6-4F51-A71C-1B8364620B71}" type="pres">
      <dgm:prSet presAssocID="{F3725661-EB14-4C28-89F0-18055216F8D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1CA2361-74B9-4026-857A-BE32521939B2}" srcId="{4BD3E3AD-BC7A-40CA-8A34-C3569B66DAEB}" destId="{F3725661-EB14-4C28-89F0-18055216F8D9}" srcOrd="2" destOrd="0" parTransId="{86171C5E-CC1D-422B-A0FC-44D2A056C52C}" sibTransId="{48B43B77-077E-4B96-9351-56E9D41D9B64}"/>
    <dgm:cxn modelId="{CC17A8D2-F21D-4D72-B339-A689BF14185A}" type="presOf" srcId="{2FF14C75-202C-4304-ABAA-16ADB5418174}" destId="{36F972F7-E98C-40E1-AE07-0A7ADAA46ED6}" srcOrd="1" destOrd="0" presId="urn:microsoft.com/office/officeart/2005/8/layout/list1"/>
    <dgm:cxn modelId="{69E85054-F33F-4714-852E-D0DD0C2B5A06}" type="presOf" srcId="{F3725661-EB14-4C28-89F0-18055216F8D9}" destId="{6473E640-E40C-4B88-8BBB-426CF15A4A57}" srcOrd="0" destOrd="0" presId="urn:microsoft.com/office/officeart/2005/8/layout/list1"/>
    <dgm:cxn modelId="{9F07285B-3028-480A-AAA5-64113A489CBB}" srcId="{4BD3E3AD-BC7A-40CA-8A34-C3569B66DAEB}" destId="{096FE306-2E90-4EA9-94D2-D34C60306241}" srcOrd="0" destOrd="0" parTransId="{AA286F5D-2E8A-43A3-97A2-B27494C4CAA4}" sibTransId="{77FF7A20-F8EB-4AA8-B733-ED1BDD1C400C}"/>
    <dgm:cxn modelId="{3D0FA326-0A74-4F7E-9A0F-F1D2187D705A}" type="presOf" srcId="{096FE306-2E90-4EA9-94D2-D34C60306241}" destId="{25E3EBAA-4C0B-43A0-8274-D1DBAF87A107}" srcOrd="1" destOrd="0" presId="urn:microsoft.com/office/officeart/2005/8/layout/list1"/>
    <dgm:cxn modelId="{EA0EA96A-A339-4155-A807-C61BAE9C494B}" type="presOf" srcId="{4BD3E3AD-BC7A-40CA-8A34-C3569B66DAEB}" destId="{8609B786-E9F2-4506-BA6F-21A02A0AEEB5}" srcOrd="0" destOrd="0" presId="urn:microsoft.com/office/officeart/2005/8/layout/list1"/>
    <dgm:cxn modelId="{D7F7602E-399F-42CC-AA3F-CEE6BB0AFC5D}" type="presOf" srcId="{2FF14C75-202C-4304-ABAA-16ADB5418174}" destId="{A372CA7E-D7FF-4A8C-81C1-FD4FEDA1E4E1}" srcOrd="0" destOrd="0" presId="urn:microsoft.com/office/officeart/2005/8/layout/list1"/>
    <dgm:cxn modelId="{740B430D-C0E9-4D13-9EA7-7C67659C86CE}" type="presOf" srcId="{F3725661-EB14-4C28-89F0-18055216F8D9}" destId="{0F045644-EC8B-4C3C-9FE9-E291CA1824EE}" srcOrd="1" destOrd="0" presId="urn:microsoft.com/office/officeart/2005/8/layout/list1"/>
    <dgm:cxn modelId="{B073FEC3-3C27-4366-B129-F0F1A437D3D2}" type="presOf" srcId="{096FE306-2E90-4EA9-94D2-D34C60306241}" destId="{CFCE8206-863E-4797-90E1-5A51219CF83D}" srcOrd="0" destOrd="0" presId="urn:microsoft.com/office/officeart/2005/8/layout/list1"/>
    <dgm:cxn modelId="{20722BD8-07C9-400F-86FB-F0CA6D847B33}" srcId="{4BD3E3AD-BC7A-40CA-8A34-C3569B66DAEB}" destId="{2FF14C75-202C-4304-ABAA-16ADB5418174}" srcOrd="1" destOrd="0" parTransId="{3D408DF5-1C95-47B1-B541-65F4854C257C}" sibTransId="{4D6827F7-DD13-48EF-AD77-62BAC6E02257}"/>
    <dgm:cxn modelId="{9317A5F6-06AA-42D0-8EC2-C96AB3AC58C7}" type="presParOf" srcId="{8609B786-E9F2-4506-BA6F-21A02A0AEEB5}" destId="{610949B5-2DCC-4273-BEB9-C3087D453CB1}" srcOrd="0" destOrd="0" presId="urn:microsoft.com/office/officeart/2005/8/layout/list1"/>
    <dgm:cxn modelId="{2C217DDA-2F18-448B-83F4-0BC53D5CC54F}" type="presParOf" srcId="{610949B5-2DCC-4273-BEB9-C3087D453CB1}" destId="{CFCE8206-863E-4797-90E1-5A51219CF83D}" srcOrd="0" destOrd="0" presId="urn:microsoft.com/office/officeart/2005/8/layout/list1"/>
    <dgm:cxn modelId="{9267FEE4-068B-4329-A798-82C046C20507}" type="presParOf" srcId="{610949B5-2DCC-4273-BEB9-C3087D453CB1}" destId="{25E3EBAA-4C0B-43A0-8274-D1DBAF87A107}" srcOrd="1" destOrd="0" presId="urn:microsoft.com/office/officeart/2005/8/layout/list1"/>
    <dgm:cxn modelId="{9A3E5541-3668-43AC-A4FA-C6ADEC956DE0}" type="presParOf" srcId="{8609B786-E9F2-4506-BA6F-21A02A0AEEB5}" destId="{440E4364-13DB-4E38-83AA-C2F86FD32DED}" srcOrd="1" destOrd="0" presId="urn:microsoft.com/office/officeart/2005/8/layout/list1"/>
    <dgm:cxn modelId="{31690E2D-D12B-4D06-BD5D-E65AE54C5C95}" type="presParOf" srcId="{8609B786-E9F2-4506-BA6F-21A02A0AEEB5}" destId="{156B663D-9B0E-43BF-B558-019E3629DDC2}" srcOrd="2" destOrd="0" presId="urn:microsoft.com/office/officeart/2005/8/layout/list1"/>
    <dgm:cxn modelId="{18D0B940-27F2-42D9-A032-6890263EECA7}" type="presParOf" srcId="{8609B786-E9F2-4506-BA6F-21A02A0AEEB5}" destId="{593A7EA3-965E-4593-9726-53FE1BB47D46}" srcOrd="3" destOrd="0" presId="urn:microsoft.com/office/officeart/2005/8/layout/list1"/>
    <dgm:cxn modelId="{3C560A74-CBBD-4137-A628-0B5AE1F1349E}" type="presParOf" srcId="{8609B786-E9F2-4506-BA6F-21A02A0AEEB5}" destId="{F8D36C59-59CF-44C1-996B-E56C7FF41B09}" srcOrd="4" destOrd="0" presId="urn:microsoft.com/office/officeart/2005/8/layout/list1"/>
    <dgm:cxn modelId="{DAB4B93B-672F-4DBF-A414-0E1A9B5EDCFD}" type="presParOf" srcId="{F8D36C59-59CF-44C1-996B-E56C7FF41B09}" destId="{A372CA7E-D7FF-4A8C-81C1-FD4FEDA1E4E1}" srcOrd="0" destOrd="0" presId="urn:microsoft.com/office/officeart/2005/8/layout/list1"/>
    <dgm:cxn modelId="{E3A37DAA-7A4A-4C9C-A8C1-3EB09DCA75B6}" type="presParOf" srcId="{F8D36C59-59CF-44C1-996B-E56C7FF41B09}" destId="{36F972F7-E98C-40E1-AE07-0A7ADAA46ED6}" srcOrd="1" destOrd="0" presId="urn:microsoft.com/office/officeart/2005/8/layout/list1"/>
    <dgm:cxn modelId="{1C5FC75D-F08D-4034-B144-1AE9222FA318}" type="presParOf" srcId="{8609B786-E9F2-4506-BA6F-21A02A0AEEB5}" destId="{DD981C08-A1C1-4CD4-8412-EA81CEBCCEA6}" srcOrd="5" destOrd="0" presId="urn:microsoft.com/office/officeart/2005/8/layout/list1"/>
    <dgm:cxn modelId="{1C96D49E-4896-4845-9FA6-A5D6B75F9F2D}" type="presParOf" srcId="{8609B786-E9F2-4506-BA6F-21A02A0AEEB5}" destId="{891A35BC-0326-4ABC-8F6A-C5E4A1248C6A}" srcOrd="6" destOrd="0" presId="urn:microsoft.com/office/officeart/2005/8/layout/list1"/>
    <dgm:cxn modelId="{C403A7AC-67BB-42DF-A990-85D7472E4525}" type="presParOf" srcId="{8609B786-E9F2-4506-BA6F-21A02A0AEEB5}" destId="{44B5B170-E5BA-4158-9925-FBB6EBCE206C}" srcOrd="7" destOrd="0" presId="urn:microsoft.com/office/officeart/2005/8/layout/list1"/>
    <dgm:cxn modelId="{3DA0C50E-2FF7-4FA2-9351-5FAAD9DB95CA}" type="presParOf" srcId="{8609B786-E9F2-4506-BA6F-21A02A0AEEB5}" destId="{464C2D62-2787-4676-96C6-CA6918C68464}" srcOrd="8" destOrd="0" presId="urn:microsoft.com/office/officeart/2005/8/layout/list1"/>
    <dgm:cxn modelId="{AE8EB419-19F5-498B-A662-4F831A40CF33}" type="presParOf" srcId="{464C2D62-2787-4676-96C6-CA6918C68464}" destId="{6473E640-E40C-4B88-8BBB-426CF15A4A57}" srcOrd="0" destOrd="0" presId="urn:microsoft.com/office/officeart/2005/8/layout/list1"/>
    <dgm:cxn modelId="{DF60C4D2-0C0D-4861-ABA5-753666AF6F73}" type="presParOf" srcId="{464C2D62-2787-4676-96C6-CA6918C68464}" destId="{0F045644-EC8B-4C3C-9FE9-E291CA1824EE}" srcOrd="1" destOrd="0" presId="urn:microsoft.com/office/officeart/2005/8/layout/list1"/>
    <dgm:cxn modelId="{7AA063C1-34CF-4559-8FC7-BB1D5DD5F1A2}" type="presParOf" srcId="{8609B786-E9F2-4506-BA6F-21A02A0AEEB5}" destId="{E08392F6-A783-46EC-9864-FEC4F3DCAD40}" srcOrd="9" destOrd="0" presId="urn:microsoft.com/office/officeart/2005/8/layout/list1"/>
    <dgm:cxn modelId="{DDCED0E2-6C72-47AD-A415-671B4BA5EF6B}" type="presParOf" srcId="{8609B786-E9F2-4506-BA6F-21A02A0AEEB5}" destId="{03E270E9-D5E6-4F51-A71C-1B8364620B7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6B663D-9B0E-43BF-B558-019E3629DDC2}">
      <dsp:nvSpPr>
        <dsp:cNvPr id="0" name=""/>
        <dsp:cNvSpPr/>
      </dsp:nvSpPr>
      <dsp:spPr>
        <a:xfrm>
          <a:off x="0" y="464019"/>
          <a:ext cx="6096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E3EBAA-4C0B-43A0-8274-D1DBAF87A107}">
      <dsp:nvSpPr>
        <dsp:cNvPr id="0" name=""/>
        <dsp:cNvSpPr/>
      </dsp:nvSpPr>
      <dsp:spPr>
        <a:xfrm>
          <a:off x="288032" y="72010"/>
          <a:ext cx="4267200" cy="915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/>
            <a:t>Contracte individual</a:t>
          </a:r>
          <a:endParaRPr lang="es-ES" sz="3100" kern="1200" dirty="0"/>
        </a:p>
      </dsp:txBody>
      <dsp:txXfrm>
        <a:off x="332704" y="116682"/>
        <a:ext cx="4177856" cy="825776"/>
      </dsp:txXfrm>
    </dsp:sp>
    <dsp:sp modelId="{891A35BC-0326-4ABC-8F6A-C5E4A1248C6A}">
      <dsp:nvSpPr>
        <dsp:cNvPr id="0" name=""/>
        <dsp:cNvSpPr/>
      </dsp:nvSpPr>
      <dsp:spPr>
        <a:xfrm>
          <a:off x="0" y="1870179"/>
          <a:ext cx="6096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F972F7-E98C-40E1-AE07-0A7ADAA46ED6}">
      <dsp:nvSpPr>
        <dsp:cNvPr id="0" name=""/>
        <dsp:cNvSpPr/>
      </dsp:nvSpPr>
      <dsp:spPr>
        <a:xfrm>
          <a:off x="304800" y="1412619"/>
          <a:ext cx="4267200" cy="915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/>
            <a:t>Contracte grupal</a:t>
          </a:r>
          <a:endParaRPr lang="es-ES" sz="3100" kern="1200" dirty="0"/>
        </a:p>
      </dsp:txBody>
      <dsp:txXfrm>
        <a:off x="349472" y="1457291"/>
        <a:ext cx="4177856" cy="825776"/>
      </dsp:txXfrm>
    </dsp:sp>
    <dsp:sp modelId="{03E270E9-D5E6-4F51-A71C-1B8364620B71}">
      <dsp:nvSpPr>
        <dsp:cNvPr id="0" name=""/>
        <dsp:cNvSpPr/>
      </dsp:nvSpPr>
      <dsp:spPr>
        <a:xfrm>
          <a:off x="0" y="3276340"/>
          <a:ext cx="6096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045644-EC8B-4C3C-9FE9-E291CA1824EE}">
      <dsp:nvSpPr>
        <dsp:cNvPr id="0" name=""/>
        <dsp:cNvSpPr/>
      </dsp:nvSpPr>
      <dsp:spPr>
        <a:xfrm>
          <a:off x="304800" y="2818780"/>
          <a:ext cx="4267200" cy="915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kern="1200" dirty="0" smtClean="0"/>
            <a:t>Contracte </a:t>
          </a:r>
          <a:r>
            <a:rPr lang="es-ES" sz="3100" kern="1200" dirty="0" err="1" smtClean="0"/>
            <a:t>mixt</a:t>
          </a:r>
          <a:r>
            <a:rPr lang="es-ES" sz="3100" kern="1200" dirty="0" smtClean="0"/>
            <a:t> </a:t>
          </a:r>
          <a:endParaRPr lang="es-ES" sz="3100" kern="1200" dirty="0"/>
        </a:p>
      </dsp:txBody>
      <dsp:txXfrm>
        <a:off x="349472" y="2863452"/>
        <a:ext cx="4177856" cy="825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0F78E39F-4AB8-4C2A-9023-35955B09DB9F}" type="datetimeFigureOut">
              <a:rPr lang="es-ES" smtClean="0"/>
              <a:pPr/>
              <a:t>10/05/2022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s-ES"/>
          </a:p>
        </p:txBody>
      </p:sp>
      <p:sp>
        <p:nvSpPr>
          <p:cNvPr id="10" name="9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Conector recto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Elipse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Elipse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32920513-CBC8-4A04-BE82-BF0CE608616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8E39F-4AB8-4C2A-9023-35955B09DB9F}" type="datetimeFigureOut">
              <a:rPr lang="es-ES" smtClean="0"/>
              <a:pPr/>
              <a:t>10/05/2022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20513-CBC8-4A04-BE82-BF0CE608616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8E39F-4AB8-4C2A-9023-35955B09DB9F}" type="datetimeFigureOut">
              <a:rPr lang="es-ES" smtClean="0"/>
              <a:pPr/>
              <a:t>10/05/2022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20513-CBC8-4A04-BE82-BF0CE608616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F78E39F-4AB8-4C2A-9023-35955B09DB9F}" type="datetimeFigureOut">
              <a:rPr lang="es-ES" smtClean="0"/>
              <a:pPr/>
              <a:t>10/05/2022</a:t>
            </a:fld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2920513-CBC8-4A04-BE82-BF0CE6086167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0F78E39F-4AB8-4C2A-9023-35955B09DB9F}" type="datetimeFigureOut">
              <a:rPr lang="es-ES" smtClean="0"/>
              <a:pPr/>
              <a:t>10/05/2022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s-ES"/>
          </a:p>
        </p:txBody>
      </p:sp>
      <p:sp>
        <p:nvSpPr>
          <p:cNvPr id="9" name="8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Elipse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Elipse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Conector recto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32920513-CBC8-4A04-BE82-BF0CE608616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8E39F-4AB8-4C2A-9023-35955B09DB9F}" type="datetimeFigureOut">
              <a:rPr lang="es-ES" smtClean="0"/>
              <a:pPr/>
              <a:t>10/05/2022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20513-CBC8-4A04-BE82-BF0CE6086167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8E39F-4AB8-4C2A-9023-35955B09DB9F}" type="datetimeFigureOut">
              <a:rPr lang="es-ES" smtClean="0"/>
              <a:pPr/>
              <a:t>10/05/2022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20513-CBC8-4A04-BE82-BF0CE6086167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F78E39F-4AB8-4C2A-9023-35955B09DB9F}" type="datetimeFigureOut">
              <a:rPr lang="es-ES" smtClean="0"/>
              <a:pPr/>
              <a:t>10/05/2022</a:t>
            </a:fld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2920513-CBC8-4A04-BE82-BF0CE6086167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8E39F-4AB8-4C2A-9023-35955B09DB9F}" type="datetimeFigureOut">
              <a:rPr lang="es-ES" smtClean="0"/>
              <a:pPr/>
              <a:t>10/05/2022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20513-CBC8-4A04-BE82-BF0CE608616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Marcador de contenido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F78E39F-4AB8-4C2A-9023-35955B09DB9F}" type="datetimeFigureOut">
              <a:rPr lang="es-ES" smtClean="0"/>
              <a:pPr/>
              <a:t>10/05/2022</a:t>
            </a:fld>
            <a:endParaRPr lang="es-ES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2920513-CBC8-4A04-BE82-BF0CE6086167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3" name="22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F78E39F-4AB8-4C2A-9023-35955B09DB9F}" type="datetimeFigureOut">
              <a:rPr lang="es-ES" smtClean="0"/>
              <a:pPr/>
              <a:t>10/05/2022</a:t>
            </a:fld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2920513-CBC8-4A04-BE82-BF0CE6086167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F78E39F-4AB8-4C2A-9023-35955B09DB9F}" type="datetimeFigureOut">
              <a:rPr lang="es-ES" smtClean="0"/>
              <a:pPr/>
              <a:t>10/05/2022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2920513-CBC8-4A04-BE82-BF0CE608616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e_Microsoft_Word1.doc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image" Target="../media/image41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>
            <a:normAutofit/>
          </a:bodyPr>
          <a:lstStyle/>
          <a:p>
            <a:r>
              <a:rPr lang="ca-ES" sz="6000" b="1" dirty="0" smtClean="0"/>
              <a:t>Metodologies </a:t>
            </a:r>
            <a:br>
              <a:rPr lang="ca-ES" sz="6000" b="1" dirty="0" smtClean="0"/>
            </a:br>
            <a:r>
              <a:rPr lang="ca-ES" sz="6000" b="1" dirty="0" smtClean="0"/>
              <a:t>Actives</a:t>
            </a:r>
            <a:endParaRPr lang="ca-ES" sz="60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456" y="2402360"/>
            <a:ext cx="5760640" cy="89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690" y="0"/>
            <a:ext cx="1116013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94312"/>
            <a:ext cx="7764170" cy="336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4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267744" y="980728"/>
            <a:ext cx="6172200" cy="864096"/>
          </a:xfrm>
        </p:spPr>
        <p:txBody>
          <a:bodyPr/>
          <a:lstStyle/>
          <a:p>
            <a:r>
              <a:rPr lang="es-ES" dirty="0" smtClean="0"/>
              <a:t>I SOBRETOT…….. 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286000" y="2204864"/>
            <a:ext cx="6172200" cy="4170058"/>
          </a:xfrm>
        </p:spPr>
        <p:txBody>
          <a:bodyPr/>
          <a:lstStyle/>
          <a:p>
            <a:endParaRPr lang="es-ES" sz="3200" dirty="0" smtClean="0">
              <a:solidFill>
                <a:srgbClr val="FF0000"/>
              </a:solidFill>
              <a:latin typeface="Algerian" pitchFamily="82" charset="0"/>
            </a:endParaRPr>
          </a:p>
          <a:p>
            <a:endParaRPr lang="es-ES" sz="3200" dirty="0">
              <a:solidFill>
                <a:srgbClr val="FF0000"/>
              </a:solidFill>
              <a:latin typeface="Algerian" pitchFamily="82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ca-ES" sz="3200" dirty="0" smtClean="0">
                <a:solidFill>
                  <a:srgbClr val="FF0000"/>
                </a:solidFill>
                <a:latin typeface="Algerian" pitchFamily="82" charset="0"/>
              </a:rPr>
              <a:t>Vull deixar de</a:t>
            </a:r>
          </a:p>
          <a:p>
            <a:r>
              <a:rPr lang="ca-ES" sz="3200" dirty="0" smtClean="0">
                <a:solidFill>
                  <a:srgbClr val="FF0000"/>
                </a:solidFill>
                <a:latin typeface="Algerian" pitchFamily="82" charset="0"/>
              </a:rPr>
              <a:t>ser un caçador </a:t>
            </a:r>
          </a:p>
          <a:p>
            <a:r>
              <a:rPr lang="ca-ES" sz="3200" dirty="0" smtClean="0">
                <a:solidFill>
                  <a:srgbClr val="FF0000"/>
                </a:solidFill>
                <a:latin typeface="Algerian" pitchFamily="82" charset="0"/>
              </a:rPr>
              <a:t>d’errors.</a:t>
            </a:r>
          </a:p>
          <a:p>
            <a:endParaRPr lang="es-E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84782"/>
            <a:ext cx="2925465" cy="377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456" y="116632"/>
            <a:ext cx="1116013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445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5" y="950168"/>
            <a:ext cx="840105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16632"/>
            <a:ext cx="899989" cy="85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852636"/>
            <a:ext cx="826770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7" y="58016"/>
            <a:ext cx="1116013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525" y="1035893"/>
            <a:ext cx="836295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7" y="16291"/>
            <a:ext cx="1116013" cy="1019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238" y="1144860"/>
            <a:ext cx="8391525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379" y="90760"/>
            <a:ext cx="1116013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58602"/>
            <a:ext cx="822960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04502"/>
            <a:ext cx="1116013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073993"/>
            <a:ext cx="8353425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069" y="19893"/>
            <a:ext cx="1116013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557213"/>
            <a:ext cx="8429625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7" y="0"/>
            <a:ext cx="1116013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163" y="1153244"/>
            <a:ext cx="8067675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831" y="0"/>
            <a:ext cx="1116013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388" y="700088"/>
            <a:ext cx="8277225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7" y="0"/>
            <a:ext cx="1116013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123728" y="548680"/>
            <a:ext cx="6172200" cy="1008112"/>
          </a:xfrm>
        </p:spPr>
        <p:txBody>
          <a:bodyPr/>
          <a:lstStyle/>
          <a:p>
            <a:r>
              <a:rPr lang="ca-ES" dirty="0" smtClean="0"/>
              <a:t>Objectius del centre…..</a:t>
            </a:r>
            <a:endParaRPr lang="ca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286000" y="1772816"/>
            <a:ext cx="6172200" cy="4602106"/>
          </a:xfrm>
        </p:spPr>
        <p:txBody>
          <a:bodyPr/>
          <a:lstStyle/>
          <a:p>
            <a:r>
              <a:rPr lang="ca-ES" sz="2400" dirty="0" smtClean="0"/>
              <a:t>A curt termini: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a-ES" dirty="0" smtClean="0"/>
              <a:t>Donar a conèixer les metodologies </a:t>
            </a:r>
            <a:r>
              <a:rPr lang="ca-ES" dirty="0" err="1" smtClean="0"/>
              <a:t>ActivaFP</a:t>
            </a:r>
            <a:r>
              <a:rPr lang="ca-ES" dirty="0" smtClean="0"/>
              <a:t>.</a:t>
            </a:r>
          </a:p>
          <a:p>
            <a:r>
              <a:rPr lang="ca-ES" sz="2400" dirty="0" smtClean="0"/>
              <a:t>A mig termini: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a-ES" dirty="0" smtClean="0"/>
              <a:t>Implementar </a:t>
            </a:r>
            <a:r>
              <a:rPr lang="ca-ES" dirty="0" err="1" smtClean="0"/>
              <a:t>ActivaFP</a:t>
            </a:r>
            <a:r>
              <a:rPr lang="ca-ES" dirty="0" smtClean="0"/>
              <a:t> al centre.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a-ES" dirty="0" smtClean="0"/>
              <a:t>Incorporar </a:t>
            </a:r>
            <a:r>
              <a:rPr lang="ca-ES" dirty="0" err="1" smtClean="0"/>
              <a:t>ActivaFP</a:t>
            </a:r>
            <a:r>
              <a:rPr lang="ca-ES" dirty="0" smtClean="0"/>
              <a:t> als mòduls professionals dels diferents cicles formatius.</a:t>
            </a:r>
          </a:p>
          <a:p>
            <a:r>
              <a:rPr lang="ca-ES" sz="2400" dirty="0" smtClean="0"/>
              <a:t>A llarg termini: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a-ES" dirty="0" smtClean="0"/>
              <a:t>Incorporar </a:t>
            </a:r>
            <a:r>
              <a:rPr lang="ca-ES" dirty="0" err="1" smtClean="0"/>
              <a:t>ActivaFP</a:t>
            </a:r>
            <a:r>
              <a:rPr lang="ca-ES" dirty="0" smtClean="0"/>
              <a:t> als mòduls professionals entre els diferents cicles formatius.</a:t>
            </a:r>
            <a:endParaRPr lang="ca-E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0"/>
            <a:ext cx="1116013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Infopage"/>
          <p:cNvSpPr>
            <a:spLocks noEditPoints="1" noChangeArrowheads="1"/>
          </p:cNvSpPr>
          <p:nvPr/>
        </p:nvSpPr>
        <p:spPr bwMode="auto">
          <a:xfrm>
            <a:off x="7208093" y="4797152"/>
            <a:ext cx="1352550" cy="1895475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99 w 21600"/>
              <a:gd name="T17" fmla="*/ 12174 h 21600"/>
              <a:gd name="T18" fmla="*/ 20813 w 21600"/>
              <a:gd name="T19" fmla="*/ 1714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 extrusionOk="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  <a:path w="21600" h="21600" extrusionOk="0">
                <a:moveTo>
                  <a:pt x="8333" y="4025"/>
                </a:moveTo>
                <a:lnTo>
                  <a:pt x="12500" y="4025"/>
                </a:lnTo>
                <a:lnTo>
                  <a:pt x="12500" y="11094"/>
                </a:lnTo>
                <a:lnTo>
                  <a:pt x="13903" y="11094"/>
                </a:lnTo>
                <a:lnTo>
                  <a:pt x="13903" y="11618"/>
                </a:lnTo>
                <a:lnTo>
                  <a:pt x="7908" y="11618"/>
                </a:lnTo>
                <a:lnTo>
                  <a:pt x="7908" y="11078"/>
                </a:lnTo>
                <a:lnTo>
                  <a:pt x="9418" y="11078"/>
                </a:lnTo>
                <a:lnTo>
                  <a:pt x="9418" y="4549"/>
                </a:lnTo>
                <a:lnTo>
                  <a:pt x="8333" y="4549"/>
                </a:lnTo>
                <a:lnTo>
                  <a:pt x="8333" y="4025"/>
                </a:lnTo>
                <a:close/>
              </a:path>
              <a:path w="21600" h="21600" extrusionOk="0">
                <a:moveTo>
                  <a:pt x="9120" y="2127"/>
                </a:moveTo>
                <a:lnTo>
                  <a:pt x="9120" y="1783"/>
                </a:lnTo>
                <a:lnTo>
                  <a:pt x="9269" y="1538"/>
                </a:lnTo>
                <a:lnTo>
                  <a:pt x="9588" y="1194"/>
                </a:lnTo>
                <a:lnTo>
                  <a:pt x="10013" y="998"/>
                </a:lnTo>
                <a:lnTo>
                  <a:pt x="10396" y="850"/>
                </a:lnTo>
                <a:lnTo>
                  <a:pt x="10906" y="801"/>
                </a:lnTo>
                <a:lnTo>
                  <a:pt x="11480" y="900"/>
                </a:lnTo>
                <a:lnTo>
                  <a:pt x="11926" y="1047"/>
                </a:lnTo>
                <a:lnTo>
                  <a:pt x="12266" y="1292"/>
                </a:lnTo>
                <a:lnTo>
                  <a:pt x="12500" y="1587"/>
                </a:lnTo>
                <a:lnTo>
                  <a:pt x="12649" y="1832"/>
                </a:lnTo>
                <a:lnTo>
                  <a:pt x="12692" y="2143"/>
                </a:lnTo>
                <a:lnTo>
                  <a:pt x="12649" y="2421"/>
                </a:lnTo>
                <a:lnTo>
                  <a:pt x="12500" y="2781"/>
                </a:lnTo>
                <a:lnTo>
                  <a:pt x="12330" y="3060"/>
                </a:lnTo>
                <a:lnTo>
                  <a:pt x="11884" y="3305"/>
                </a:lnTo>
                <a:lnTo>
                  <a:pt x="11501" y="3452"/>
                </a:lnTo>
                <a:lnTo>
                  <a:pt x="10863" y="3550"/>
                </a:lnTo>
                <a:lnTo>
                  <a:pt x="10396" y="3518"/>
                </a:lnTo>
                <a:lnTo>
                  <a:pt x="9949" y="3321"/>
                </a:lnTo>
                <a:lnTo>
                  <a:pt x="9524" y="3125"/>
                </a:lnTo>
                <a:lnTo>
                  <a:pt x="9311" y="2765"/>
                </a:lnTo>
                <a:lnTo>
                  <a:pt x="9184" y="2438"/>
                </a:lnTo>
                <a:lnTo>
                  <a:pt x="9120" y="2127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72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346" y="845060"/>
            <a:ext cx="8046094" cy="5896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691" y="0"/>
            <a:ext cx="1116013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QuadreDeText 1"/>
          <p:cNvSpPr txBox="1"/>
          <p:nvPr/>
        </p:nvSpPr>
        <p:spPr>
          <a:xfrm>
            <a:off x="755576" y="260648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rgbClr val="FF0000"/>
                </a:solidFill>
              </a:rPr>
              <a:t>COM IMPLEMENTAR-HO A PROJECTES, PROBLEMES I REPTES</a:t>
            </a:r>
            <a:endParaRPr lang="ca-E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114425"/>
            <a:ext cx="73152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7" y="0"/>
            <a:ext cx="1116013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675" y="908720"/>
            <a:ext cx="824865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231" y="6567"/>
            <a:ext cx="1116013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963" y="542925"/>
            <a:ext cx="8220075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7" y="0"/>
            <a:ext cx="1116013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3" y="876300"/>
            <a:ext cx="825817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7" y="0"/>
            <a:ext cx="1116013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525" y="883493"/>
            <a:ext cx="8362950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787" y="44146"/>
            <a:ext cx="1116013" cy="839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195736" y="548680"/>
            <a:ext cx="6172200" cy="1894362"/>
          </a:xfrm>
        </p:spPr>
        <p:txBody>
          <a:bodyPr>
            <a:normAutofit/>
          </a:bodyPr>
          <a:lstStyle/>
          <a:p>
            <a:r>
              <a:rPr lang="ca-ES" dirty="0" smtClean="0"/>
              <a:t>I com ho posem en practica</a:t>
            </a:r>
            <a:r>
              <a:rPr lang="es-ES" dirty="0" smtClean="0"/>
              <a:t>?</a:t>
            </a:r>
            <a:br>
              <a:rPr lang="es-ES" dirty="0" smtClean="0"/>
            </a:br>
            <a:r>
              <a:rPr lang="es-ES" dirty="0" smtClean="0"/>
              <a:t>(Idees </a:t>
            </a:r>
            <a:r>
              <a:rPr lang="es-ES" dirty="0" err="1" smtClean="0"/>
              <a:t>generals</a:t>
            </a:r>
            <a:r>
              <a:rPr lang="es-ES" dirty="0" smtClean="0"/>
              <a:t>)</a:t>
            </a:r>
            <a:br>
              <a:rPr lang="es-ES" dirty="0" smtClean="0"/>
            </a:b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286000" y="3140968"/>
            <a:ext cx="6172200" cy="3233954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7" y="0"/>
            <a:ext cx="1116013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C:\Users\usuari\Pictures\Saved Pictures\índe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93" y="2204864"/>
            <a:ext cx="6264696" cy="40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40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195736" y="908720"/>
            <a:ext cx="6172200" cy="648072"/>
          </a:xfrm>
        </p:spPr>
        <p:txBody>
          <a:bodyPr/>
          <a:lstStyle/>
          <a:p>
            <a:r>
              <a:rPr lang="ca-ES" dirty="0" smtClean="0"/>
              <a:t>Mòdul/s per a fer ABP</a:t>
            </a:r>
            <a:endParaRPr lang="ca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285999" y="1700808"/>
            <a:ext cx="6299993" cy="4674114"/>
          </a:xfrm>
        </p:spPr>
        <p:txBody>
          <a:bodyPr/>
          <a:lstStyle/>
          <a:p>
            <a:r>
              <a:rPr lang="ca-ES" dirty="0" smtClean="0"/>
              <a:t>M</a:t>
            </a:r>
            <a:endParaRPr lang="ca-E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499" y="38268"/>
            <a:ext cx="1116013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QuadreDeText 4"/>
          <p:cNvSpPr txBox="1"/>
          <p:nvPr/>
        </p:nvSpPr>
        <p:spPr>
          <a:xfrm>
            <a:off x="827584" y="116632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rgbClr val="FF0000"/>
                </a:solidFill>
              </a:rPr>
              <a:t>MÒDULS PER ALS PROJECTES</a:t>
            </a:r>
            <a:endParaRPr lang="ca-ES" dirty="0">
              <a:solidFill>
                <a:srgbClr val="FF0000"/>
              </a:solidFill>
            </a:endParaRPr>
          </a:p>
        </p:txBody>
      </p:sp>
      <p:sp>
        <p:nvSpPr>
          <p:cNvPr id="6" name="5 Elipse"/>
          <p:cNvSpPr/>
          <p:nvPr/>
        </p:nvSpPr>
        <p:spPr>
          <a:xfrm>
            <a:off x="1696468" y="1556792"/>
            <a:ext cx="6619948" cy="13228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itchFamily="34" charset="0"/>
              <a:buChar char="•"/>
            </a:pPr>
            <a:r>
              <a:rPr lang="ca-ES" sz="2000" dirty="0" smtClean="0"/>
              <a:t>Qualsevol Mòdul es apte per fer ABP.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a-ES" sz="2000" dirty="0" smtClean="0"/>
              <a:t>Pot afectar a mes d’un mòdul.</a:t>
            </a:r>
            <a:endParaRPr lang="ca-ES" sz="2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996951"/>
            <a:ext cx="4605097" cy="333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500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286000" y="908720"/>
            <a:ext cx="6172200" cy="648072"/>
          </a:xfrm>
        </p:spPr>
        <p:txBody>
          <a:bodyPr>
            <a:normAutofit fontScale="90000"/>
          </a:bodyPr>
          <a:lstStyle/>
          <a:p>
            <a:r>
              <a:rPr lang="ca-ES" sz="2000" dirty="0" smtClean="0"/>
              <a:t>En el meu cas particular</a:t>
            </a:r>
            <a:r>
              <a:rPr lang="ca-ES" sz="2000" dirty="0" smtClean="0"/>
              <a:t>........</a:t>
            </a:r>
            <a:br>
              <a:rPr lang="ca-ES" sz="2000" dirty="0" smtClean="0"/>
            </a:br>
            <a:r>
              <a:rPr lang="ca-ES" sz="2200" dirty="0" smtClean="0">
                <a:solidFill>
                  <a:srgbClr val="FF0000"/>
                </a:solidFill>
              </a:rPr>
              <a:t>METODOLOGIA BASADA EN PROJECTES.</a:t>
            </a:r>
            <a:endParaRPr lang="ca-ES" sz="2200" dirty="0">
              <a:solidFill>
                <a:srgbClr val="FF0000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286000" y="1556792"/>
            <a:ext cx="6172200" cy="4818130"/>
          </a:xfrm>
        </p:spPr>
        <p:txBody>
          <a:bodyPr/>
          <a:lstStyle/>
          <a:p>
            <a:r>
              <a:rPr lang="ca-ES" sz="2000" dirty="0" smtClean="0"/>
              <a:t>Cicle formatiu de grau mitjà d’Activitats Comercials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a-ES" dirty="0" smtClean="0"/>
              <a:t>Mòdul Professional 9.- </a:t>
            </a:r>
            <a:r>
              <a:rPr lang="ca-ES" b="0" dirty="0" smtClean="0"/>
              <a:t>Aplicacions informàtiques per al comerç</a:t>
            </a:r>
          </a:p>
          <a:p>
            <a:r>
              <a:rPr lang="ca-ES" dirty="0" smtClean="0"/>
              <a:t>	UF3.- Gestió informatitzada per al comerç</a:t>
            </a:r>
            <a:r>
              <a:rPr lang="es-ES" dirty="0" smtClean="0"/>
              <a:t>.</a:t>
            </a:r>
          </a:p>
          <a:p>
            <a:r>
              <a:rPr lang="es-ES" dirty="0" smtClean="0">
                <a:latin typeface="Agency FB" pitchFamily="34" charset="0"/>
              </a:rPr>
              <a:t>I DE QUE VA AQUESTA UF?</a:t>
            </a:r>
          </a:p>
          <a:p>
            <a:r>
              <a:rPr lang="es-ES" dirty="0" smtClean="0">
                <a:latin typeface="Agency FB" pitchFamily="34" charset="0"/>
              </a:rPr>
              <a:t>EN LA PART FONAMENTAL FULLA DE CÀLCUL I BASE DE DADES</a:t>
            </a:r>
            <a:r>
              <a:rPr lang="es-ES" dirty="0" smtClean="0"/>
              <a:t>……….</a:t>
            </a:r>
            <a:endParaRPr lang="es-E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79695"/>
            <a:ext cx="3744416" cy="242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7" y="0"/>
            <a:ext cx="1116013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422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267744" y="969913"/>
            <a:ext cx="6172200" cy="1090935"/>
          </a:xfrm>
        </p:spPr>
        <p:txBody>
          <a:bodyPr/>
          <a:lstStyle/>
          <a:p>
            <a:r>
              <a:rPr lang="ca-ES" dirty="0" smtClean="0"/>
              <a:t>COM AVALUAREM A L’ALUMNAT?</a:t>
            </a:r>
            <a:endParaRPr lang="ca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286000" y="2780928"/>
            <a:ext cx="6172200" cy="3593994"/>
          </a:xfrm>
        </p:spPr>
        <p:txBody>
          <a:bodyPr/>
          <a:lstStyle/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endParaRPr lang="ca-E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a-ES" dirty="0" smtClean="0"/>
              <a:t>Amb el pes proporcional de cada RA segons currículum.</a:t>
            </a:r>
            <a:endParaRPr lang="ca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121" y="-751"/>
            <a:ext cx="1116013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QuadreDeText 4"/>
          <p:cNvSpPr txBox="1"/>
          <p:nvPr/>
        </p:nvSpPr>
        <p:spPr>
          <a:xfrm>
            <a:off x="827584" y="116632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rgbClr val="FF0000"/>
                </a:solidFill>
              </a:rPr>
              <a:t>MÒDULS PER ALS PROJECTES</a:t>
            </a:r>
            <a:endParaRPr lang="ca-ES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276872"/>
            <a:ext cx="5544616" cy="224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68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Tipus de metodologies</a:t>
            </a:r>
            <a:endParaRPr lang="ca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199" y="1600200"/>
            <a:ext cx="7570787" cy="4873752"/>
          </a:xfrm>
        </p:spPr>
        <p:txBody>
          <a:bodyPr/>
          <a:lstStyle/>
          <a:p>
            <a:pPr marL="0" indent="0">
              <a:buNone/>
            </a:pPr>
            <a:r>
              <a:rPr lang="ca-ES" dirty="0" smtClean="0"/>
              <a:t>Quins tipus de metodologies es poden desenvolupar? </a:t>
            </a:r>
          </a:p>
          <a:p>
            <a:endParaRPr lang="ca-ES" dirty="0"/>
          </a:p>
          <a:p>
            <a:r>
              <a:rPr lang="ca-ES" dirty="0" smtClean="0"/>
              <a:t>Reptes.</a:t>
            </a:r>
          </a:p>
          <a:p>
            <a:r>
              <a:rPr lang="ca-ES" dirty="0" smtClean="0"/>
              <a:t>Problemes</a:t>
            </a:r>
          </a:p>
          <a:p>
            <a:r>
              <a:rPr lang="ca-ES" dirty="0" smtClean="0"/>
              <a:t>Projectes.</a:t>
            </a:r>
          </a:p>
          <a:p>
            <a:r>
              <a:rPr lang="ca-ES" dirty="0" err="1" smtClean="0"/>
              <a:t>Flipped</a:t>
            </a:r>
            <a:r>
              <a:rPr lang="ca-ES" dirty="0" smtClean="0"/>
              <a:t> </a:t>
            </a:r>
            <a:r>
              <a:rPr lang="ca-ES" dirty="0" err="1" smtClean="0"/>
              <a:t>Classroom</a:t>
            </a:r>
            <a:endParaRPr lang="ca-ES" dirty="0" smtClean="0"/>
          </a:p>
          <a:p>
            <a:pPr marL="0" indent="0">
              <a:buNone/>
            </a:pPr>
            <a:endParaRPr lang="ca-E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7" y="0"/>
            <a:ext cx="1116013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427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46473" y="620688"/>
            <a:ext cx="324036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 smtClean="0"/>
              <a:t>Que fer per començar?</a:t>
            </a:r>
            <a:endParaRPr lang="ca-ES" dirty="0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948331697"/>
              </p:ext>
            </p:extLst>
          </p:nvPr>
        </p:nvGraphicFramePr>
        <p:xfrm>
          <a:off x="2330308" y="249289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Flecha abajo"/>
          <p:cNvSpPr/>
          <p:nvPr/>
        </p:nvSpPr>
        <p:spPr>
          <a:xfrm>
            <a:off x="4283968" y="1196752"/>
            <a:ext cx="720080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7" y="-1364"/>
            <a:ext cx="1116013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693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a-ES" dirty="0" smtClean="0"/>
              <a:t>EXEMPLE CONTRACTES</a:t>
            </a:r>
            <a:endParaRPr lang="ca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a-E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7" y="0"/>
            <a:ext cx="1116013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32" y="332656"/>
            <a:ext cx="7773555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QuadreDeText 3"/>
          <p:cNvSpPr txBox="1"/>
          <p:nvPr/>
        </p:nvSpPr>
        <p:spPr>
          <a:xfrm>
            <a:off x="827584" y="116632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rgbClr val="FF0000"/>
                </a:solidFill>
              </a:rPr>
              <a:t>EXEMPLE CONTRACTE PER PROJECTES</a:t>
            </a:r>
            <a:endParaRPr lang="ca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0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460174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QuadreDeText 4"/>
          <p:cNvSpPr txBox="1"/>
          <p:nvPr/>
        </p:nvSpPr>
        <p:spPr>
          <a:xfrm>
            <a:off x="827584" y="116632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rgbClr val="FF0000"/>
                </a:solidFill>
              </a:rPr>
              <a:t>EXEMPLE CONTRACTE PER PROJECTES</a:t>
            </a:r>
            <a:endParaRPr lang="ca-ES" dirty="0">
              <a:solidFill>
                <a:srgbClr val="FF0000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7" y="0"/>
            <a:ext cx="1116013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462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286000" y="1052736"/>
            <a:ext cx="6172200" cy="1008112"/>
          </a:xfrm>
        </p:spPr>
        <p:txBody>
          <a:bodyPr/>
          <a:lstStyle/>
          <a:p>
            <a:r>
              <a:rPr lang="es-ES" dirty="0" smtClean="0"/>
              <a:t>Un </a:t>
            </a:r>
            <a:r>
              <a:rPr lang="es-ES" dirty="0" err="1" smtClean="0"/>
              <a:t>poc</a:t>
            </a:r>
            <a:r>
              <a:rPr lang="es-ES" dirty="0" smtClean="0"/>
              <a:t> mes……Preparar un dossier.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286000" y="2204864"/>
            <a:ext cx="6172200" cy="4170058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988840"/>
            <a:ext cx="6624736" cy="4545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7" y="0"/>
            <a:ext cx="1116013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219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286000" y="1412776"/>
            <a:ext cx="6172200" cy="4962146"/>
          </a:xfrm>
        </p:spPr>
        <p:txBody>
          <a:bodyPr>
            <a:normAutofit/>
          </a:bodyPr>
          <a:lstStyle/>
          <a:p>
            <a:r>
              <a:rPr lang="ca-ES" dirty="0" smtClean="0"/>
              <a:t>Dintre del dossier, les pautes haurien de ser: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a-ES" sz="2000" b="0" dirty="0" smtClean="0"/>
              <a:t>Reals.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a-ES" sz="2000" b="0" dirty="0" smtClean="0"/>
              <a:t>Significatives.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a-ES" sz="2000" b="0" dirty="0" smtClean="0"/>
              <a:t>Funcionals.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a-ES" sz="2000" b="0" dirty="0" smtClean="0"/>
              <a:t>Contextualitzades.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a-ES" sz="2000" b="0" dirty="0" smtClean="0"/>
              <a:t>Competencials.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a-ES" sz="2000" b="0" dirty="0" smtClean="0"/>
              <a:t>Suposin un creixement.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a-ES" sz="2000" b="0" dirty="0" smtClean="0"/>
              <a:t>Que tinguin solució.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a-ES" sz="2000" b="0" dirty="0" smtClean="0"/>
              <a:t>Que siguin assumibles.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a-ES" sz="2000" b="0" dirty="0" smtClean="0"/>
              <a:t>Reutilitzables.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a-ES" sz="2000" b="0" dirty="0" smtClean="0"/>
              <a:t>Sostenibles.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a-ES" sz="2000" b="0" dirty="0" smtClean="0"/>
              <a:t>Avaluables</a:t>
            </a:r>
            <a:r>
              <a:rPr lang="ca-ES" sz="2000" dirty="0" smtClean="0"/>
              <a:t>.</a:t>
            </a:r>
            <a:endParaRPr lang="ca-ES" sz="2000" dirty="0"/>
          </a:p>
        </p:txBody>
      </p:sp>
      <p:pic>
        <p:nvPicPr>
          <p:cNvPr id="10242" name="Picture 2" descr="C:\Program Files (x86)\Microsoft Office\MEDIA\CAGCAT10\j0149481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564904"/>
            <a:ext cx="2144162" cy="217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7" y="0"/>
            <a:ext cx="1116013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024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8" y="940643"/>
            <a:ext cx="8315325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7" y="0"/>
            <a:ext cx="1116013" cy="940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QuadreDeText 3"/>
          <p:cNvSpPr txBox="1"/>
          <p:nvPr/>
        </p:nvSpPr>
        <p:spPr>
          <a:xfrm>
            <a:off x="827451" y="67825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rgbClr val="FF0000"/>
                </a:solidFill>
              </a:rPr>
              <a:t>Condicions proposades per als projectes</a:t>
            </a:r>
            <a:endParaRPr lang="ca-E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8133094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7" y="-9428"/>
            <a:ext cx="1116013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QuadreDeText 3"/>
          <p:cNvSpPr txBox="1"/>
          <p:nvPr/>
        </p:nvSpPr>
        <p:spPr>
          <a:xfrm>
            <a:off x="827584" y="116632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>
                <a:solidFill>
                  <a:srgbClr val="FF0000"/>
                </a:solidFill>
              </a:rPr>
              <a:t>Condicions proposades per als </a:t>
            </a:r>
            <a:r>
              <a:rPr lang="ca-ES" dirty="0" smtClean="0">
                <a:solidFill>
                  <a:srgbClr val="FF0000"/>
                </a:solidFill>
              </a:rPr>
              <a:t>projectes </a:t>
            </a:r>
            <a:endParaRPr lang="ca-E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650503"/>
          </a:xfrm>
        </p:spPr>
        <p:txBody>
          <a:bodyPr>
            <a:normAutofit/>
          </a:bodyPr>
          <a:lstStyle/>
          <a:p>
            <a:r>
              <a:rPr lang="ca-ES" i="1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EXEMPLE RÚBRICA. AVALUACIÓ PROJECTES</a:t>
            </a:r>
            <a:endParaRPr lang="ca-ES" i="1" dirty="0">
              <a:solidFill>
                <a:srgbClr val="FF0000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a-ES" dirty="0"/>
          </a:p>
        </p:txBody>
      </p:sp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3549734"/>
              </p:ext>
            </p:extLst>
          </p:nvPr>
        </p:nvGraphicFramePr>
        <p:xfrm>
          <a:off x="21837" y="1131184"/>
          <a:ext cx="9124950" cy="571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Documento" r:id="rId3" imgW="9124304" imgH="5711985" progId="Word.Document.12">
                  <p:embed/>
                </p:oleObj>
              </mc:Choice>
              <mc:Fallback>
                <p:oleObj name="Documento" r:id="rId3" imgW="9124304" imgH="571198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837" y="1131184"/>
                        <a:ext cx="9124950" cy="5711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7" y="0"/>
            <a:ext cx="1116013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015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195736" y="548680"/>
            <a:ext cx="6172200" cy="504056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Mes </a:t>
            </a:r>
            <a:r>
              <a:rPr lang="ca-ES" dirty="0" smtClean="0"/>
              <a:t>suggeriments sobre avaluacions</a:t>
            </a:r>
            <a:r>
              <a:rPr lang="es-ES" dirty="0" smtClean="0"/>
              <a:t>….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286000" y="1196752"/>
            <a:ext cx="6172200" cy="5178170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ca-ES" dirty="0" smtClean="0"/>
              <a:t>Els criteris d’avaluació han de ser coherents amb els objectius d’aprenentatge.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a-ES" dirty="0" smtClean="0"/>
              <a:t>La revisió entre companys millora la capacitat de l’alumnat per auto revisar-se assajant la seva pròpia comprensió.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a-ES" dirty="0" smtClean="0"/>
              <a:t>Si en un retorn dels treballs/tasques/productes es barregen comentaris i una nota, els alumnes només es fixen amb la qualificació i no fan cas dels comentaris.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a-ES" dirty="0" smtClean="0"/>
              <a:t>El feedback personal no només es necessari, sinó que esdevé imprescindible.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67814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66130"/>
          </a:xfrm>
        </p:spPr>
        <p:txBody>
          <a:bodyPr/>
          <a:lstStyle/>
          <a:p>
            <a:r>
              <a:rPr lang="ca-ES" dirty="0" smtClean="0">
                <a:solidFill>
                  <a:srgbClr val="FF0000"/>
                </a:solidFill>
              </a:rPr>
              <a:t>I SI SUSPEN?</a:t>
            </a:r>
            <a:br>
              <a:rPr lang="ca-ES" dirty="0" smtClean="0">
                <a:solidFill>
                  <a:srgbClr val="FF0000"/>
                </a:solidFill>
              </a:rPr>
            </a:br>
            <a:endParaRPr lang="ca-ES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7" y="0"/>
            <a:ext cx="1116013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C:\Program Files (x86)\Microsoft Office\MEDIA\CAGCAT10\j0090070.wm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060848"/>
            <a:ext cx="504056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67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Tipus de metodologies</a:t>
            </a:r>
            <a:endParaRPr lang="ca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199" y="1600200"/>
            <a:ext cx="7570787" cy="48737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a-ES" sz="3000" b="1" i="1" u="sng" dirty="0" smtClean="0">
                <a:solidFill>
                  <a:srgbClr val="FF0000"/>
                </a:solidFill>
              </a:rPr>
              <a:t>TOTS poden ser en grup d’alumnes</a:t>
            </a:r>
          </a:p>
          <a:p>
            <a:pPr>
              <a:buFont typeface="Courier New" pitchFamily="49" charset="0"/>
              <a:buChar char="o"/>
            </a:pPr>
            <a:r>
              <a:rPr lang="ca-ES" b="1" dirty="0" smtClean="0"/>
              <a:t>Reptes.</a:t>
            </a:r>
            <a:endParaRPr lang="ca-ES" b="1" dirty="0"/>
          </a:p>
          <a:p>
            <a:pPr marL="0" indent="0">
              <a:buNone/>
            </a:pPr>
            <a:r>
              <a:rPr lang="ca-ES" dirty="0" smtClean="0"/>
              <a:t>Son aquells que enfronten als estudiant a una situació problemàtica rellevant i oberta, per la qual es demana una solució real. =&gt; </a:t>
            </a:r>
            <a:r>
              <a:rPr lang="ca-ES" dirty="0" smtClean="0">
                <a:solidFill>
                  <a:srgbClr val="FF0000"/>
                </a:solidFill>
              </a:rPr>
              <a:t>Problemes reals d’empreses reals, </a:t>
            </a:r>
            <a:r>
              <a:rPr lang="ca-ES" dirty="0" err="1" smtClean="0">
                <a:solidFill>
                  <a:srgbClr val="FF0000"/>
                </a:solidFill>
              </a:rPr>
              <a:t>InnovaFP</a:t>
            </a:r>
            <a:endParaRPr lang="ca-ES" dirty="0" smtClean="0">
              <a:solidFill>
                <a:srgbClr val="FF000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ca-ES" b="1" dirty="0"/>
              <a:t>Projectes</a:t>
            </a:r>
            <a:r>
              <a:rPr lang="ca-ES" b="1" dirty="0" smtClean="0"/>
              <a:t>. (tasques magnitud gran, com tota UF)</a:t>
            </a:r>
            <a:endParaRPr lang="ca-ES" b="1" dirty="0"/>
          </a:p>
          <a:p>
            <a:pPr marL="0" indent="0">
              <a:buNone/>
            </a:pPr>
            <a:r>
              <a:rPr lang="ca-ES" dirty="0"/>
              <a:t>Son aquells que enfronten als estudiants a una situació problemàtica rellevant i </a:t>
            </a:r>
            <a:r>
              <a:rPr lang="ca-ES" dirty="0" err="1"/>
              <a:t>predefinida</a:t>
            </a:r>
            <a:r>
              <a:rPr lang="ca-ES" dirty="0"/>
              <a:t> per a es requereix una solució.</a:t>
            </a:r>
          </a:p>
          <a:p>
            <a:pPr>
              <a:buFont typeface="Courier New" pitchFamily="49" charset="0"/>
              <a:buChar char="o"/>
            </a:pPr>
            <a:r>
              <a:rPr lang="ca-ES" b="1" dirty="0" smtClean="0"/>
              <a:t>Problemes. (Tasques poc extenses)</a:t>
            </a:r>
          </a:p>
          <a:p>
            <a:pPr marL="0" indent="0">
              <a:buNone/>
            </a:pPr>
            <a:r>
              <a:rPr lang="ca-ES" dirty="0" smtClean="0"/>
              <a:t>Son aquells que enfronten als estudiants a una situació problemàtica rellevant i normalment fictícies per a la que no es requereix una solució real. </a:t>
            </a:r>
            <a:r>
              <a:rPr lang="ca-ES" dirty="0" smtClean="0">
                <a:solidFill>
                  <a:srgbClr val="FF0000"/>
                </a:solidFill>
              </a:rPr>
              <a:t>Inventat pel professor, dintre o fora de classe.</a:t>
            </a:r>
          </a:p>
          <a:p>
            <a:pPr marL="0" indent="0">
              <a:buNone/>
            </a:pPr>
            <a:endParaRPr lang="ca-E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7" y="0"/>
            <a:ext cx="1116013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128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195736" y="836712"/>
            <a:ext cx="6172200" cy="936104"/>
          </a:xfrm>
        </p:spPr>
        <p:txBody>
          <a:bodyPr/>
          <a:lstStyle/>
          <a:p>
            <a:r>
              <a:rPr lang="es-ES" dirty="0" smtClean="0"/>
              <a:t>En cas de </a:t>
            </a:r>
            <a:r>
              <a:rPr lang="ca-ES" dirty="0" smtClean="0"/>
              <a:t>suspendre</a:t>
            </a:r>
            <a:r>
              <a:rPr lang="es-ES" dirty="0" smtClean="0"/>
              <a:t>………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286000" y="1916832"/>
            <a:ext cx="6172200" cy="4458090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ca-ES" dirty="0" smtClean="0"/>
              <a:t>S’hauria de fer una adaptació del dossier docent per a la segona convocatòria</a:t>
            </a:r>
            <a:r>
              <a:rPr lang="es-ES" dirty="0" smtClean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a-ES" dirty="0" smtClean="0"/>
              <a:t>Adaptació dels projectes, a una prova que pugui demostrar en les hores assignades que l’alumne pot assolir les </a:t>
            </a:r>
            <a:r>
              <a:rPr lang="ca-ES" dirty="0" err="1" smtClean="0"/>
              <a:t>RA’s</a:t>
            </a:r>
            <a:r>
              <a:rPr lang="ca-ES" dirty="0" smtClean="0"/>
              <a:t> que ´l currículum demana.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a-ES" dirty="0" smtClean="0"/>
              <a:t>No es fàcil fer aquesta part.</a:t>
            </a:r>
            <a:endParaRPr lang="ca-ES" dirty="0"/>
          </a:p>
        </p:txBody>
      </p:sp>
      <p:pic>
        <p:nvPicPr>
          <p:cNvPr id="12290" name="Picture 2" descr="C:\Program Files (x86)\Microsoft Office\MEDIA\CAGCAT10\j0199549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1" y="4293096"/>
            <a:ext cx="1670609" cy="179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23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051720" y="1049420"/>
            <a:ext cx="6172200" cy="880864"/>
          </a:xfrm>
        </p:spPr>
        <p:txBody>
          <a:bodyPr/>
          <a:lstStyle/>
          <a:p>
            <a:r>
              <a:rPr lang="ca-ES" dirty="0" smtClean="0"/>
              <a:t>RESUM</a:t>
            </a:r>
            <a:endParaRPr lang="ca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286000" y="2060848"/>
            <a:ext cx="6172200" cy="4314074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ca-ES" dirty="0" smtClean="0"/>
              <a:t>Tenir clars el que hi ha que fer.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a-ES" dirty="0" smtClean="0"/>
              <a:t>Tenir clar com es pot fer i com fer-ho.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a-ES" dirty="0" smtClean="0"/>
              <a:t>Tenir clar com es pot avaluar en primera i convocatòries posteriors.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a-ES" dirty="0" smtClean="0"/>
              <a:t>Tenir clar que es el millor per l’alumnat.</a:t>
            </a:r>
            <a:endParaRPr lang="ca-E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217" y="0"/>
            <a:ext cx="1116013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C:\Program Files (x86)\Microsoft Office\MEDIA\CAGCAT10\j0234131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05064"/>
            <a:ext cx="1952531" cy="207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Program Files (x86)\Microsoft Office\MEDIA\CAGCAT10\j0234657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184645"/>
            <a:ext cx="1713586" cy="166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9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a-ES" sz="3600" dirty="0" smtClean="0"/>
              <a:t>ÀNIM</a:t>
            </a:r>
            <a:endParaRPr lang="ca-ES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ca-E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431" y="0"/>
            <a:ext cx="1116013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432048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03" y="1700808"/>
            <a:ext cx="4608512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000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361" y="1412776"/>
            <a:ext cx="838200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7" y="0"/>
            <a:ext cx="1116013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Tipus de metodologies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ca-ES" b="1" dirty="0" err="1" smtClean="0"/>
              <a:t>Flipped</a:t>
            </a:r>
            <a:r>
              <a:rPr lang="ca-ES" b="1" dirty="0" smtClean="0"/>
              <a:t> </a:t>
            </a:r>
            <a:r>
              <a:rPr lang="ca-ES" b="1" dirty="0" err="1" smtClean="0"/>
              <a:t>classroom</a:t>
            </a:r>
            <a:r>
              <a:rPr lang="ca-ES" b="1" dirty="0" smtClean="0"/>
              <a:t>.</a:t>
            </a:r>
          </a:p>
          <a:p>
            <a:pPr marL="0" indent="0">
              <a:buNone/>
            </a:pPr>
            <a:r>
              <a:rPr lang="ca-ES" sz="2200" dirty="0" smtClean="0"/>
              <a:t>Metodologia que transfereix, tasques de determinats processos d’aprenentatge fora de l’aula, i utilitza el temps de classe per a potenciar i facilitar el processos d’adquisició de coneixements.</a:t>
            </a:r>
            <a:endParaRPr lang="ca-ES" sz="22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7" y="-57031"/>
            <a:ext cx="1116013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573016"/>
            <a:ext cx="4032448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87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575" y="876300"/>
            <a:ext cx="83248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740352" y="4941168"/>
            <a:ext cx="79208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7" y="0"/>
            <a:ext cx="1116013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086" y="620688"/>
            <a:ext cx="38957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206" y="1844824"/>
            <a:ext cx="3281923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u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161734"/>
              </p:ext>
            </p:extLst>
          </p:nvPr>
        </p:nvGraphicFramePr>
        <p:xfrm>
          <a:off x="4644008" y="1052736"/>
          <a:ext cx="3312368" cy="5472607"/>
        </p:xfrm>
        <a:graphic>
          <a:graphicData uri="http://schemas.openxmlformats.org/drawingml/2006/table">
            <a:tbl>
              <a:tblPr/>
              <a:tblGrid>
                <a:gridCol w="936104"/>
                <a:gridCol w="2376264"/>
              </a:tblGrid>
              <a:tr h="748029">
                <a:tc rowSpan="3">
                  <a:txBody>
                    <a:bodyPr/>
                    <a:lstStyle/>
                    <a:p>
                      <a:pPr algn="ctr" fontAlgn="ctr"/>
                      <a:endParaRPr lang="es-E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73" marR="9473" marT="9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a-ES" sz="1500" b="0" i="0" u="none" strike="noStrike" noProof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Conèixer que és un ABP, i concretament el vostre personal.</a:t>
                      </a:r>
                      <a:endParaRPr lang="ca-ES" sz="1500" b="0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73" marR="9473" marT="9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68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a-ES" sz="1500" b="0" i="0" u="none" strike="noStrike" noProof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Identificar les parts d'un ABP</a:t>
                      </a:r>
                      <a:endParaRPr lang="ca-ES" sz="1500" b="0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73" marR="9473" marT="9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557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a-ES" sz="1500" b="0" i="0" u="none" strike="noStrike" noProof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Aprendre</a:t>
                      </a:r>
                      <a:r>
                        <a:rPr lang="es-ES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s-ES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 </a:t>
                      </a:r>
                      <a:r>
                        <a:rPr lang="ca-ES" sz="1500" b="0" i="0" u="none" strike="noStrike" noProof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aplicar el treball cooperatiu al projecte, a l’aula</a:t>
                      </a:r>
                      <a:endParaRPr lang="ca-ES" sz="1500" b="0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73" marR="9473" marT="9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5575">
                <a:tc rowSpan="2">
                  <a:txBody>
                    <a:bodyPr/>
                    <a:lstStyle/>
                    <a:p>
                      <a:pPr algn="ctr" fontAlgn="ctr"/>
                      <a:endParaRPr lang="es-E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73" marR="9473" marT="9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Reflexionar </a:t>
                      </a:r>
                      <a:r>
                        <a:rPr lang="ca-ES" sz="1500" b="0" i="0" u="none" strike="noStrike" noProof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sobre l'avaluació competencial als projectes</a:t>
                      </a:r>
                      <a:endParaRPr lang="ca-ES" sz="1500" b="0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73" marR="9473" marT="9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671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a-ES" sz="1500" b="0" i="0" u="none" strike="noStrike" noProof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Projectar com es farà la gestió temporal del projecte dels alumnes</a:t>
                      </a:r>
                      <a:endParaRPr lang="ca-ES" sz="1500" b="0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73" marR="9473" marT="9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8029">
                <a:tc>
                  <a:txBody>
                    <a:bodyPr/>
                    <a:lstStyle/>
                    <a:p>
                      <a:pPr algn="ctr" fontAlgn="ctr"/>
                      <a:endParaRPr lang="es-ES" sz="1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73" marR="9473" marT="9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5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Explicar el </a:t>
                      </a:r>
                      <a:r>
                        <a:rPr lang="ca-ES" sz="1500" b="0" i="0" u="none" strike="noStrike" noProof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projecte</a:t>
                      </a:r>
                      <a:r>
                        <a:rPr lang="es-ES" sz="15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ca-ES" sz="1500" b="0" i="0" u="none" strike="noStrike" noProof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dissenyat</a:t>
                      </a:r>
                      <a:endParaRPr lang="ca-ES" sz="1500" b="0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473" marR="9473" marT="94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2 Imagen" descr="D:\DISSENY\LOGOS\LOGOS_CALAMOT\LOGOS_maig-16\logo.pn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16632"/>
            <a:ext cx="1068397" cy="79397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contourClr>
              <a:schemeClr val="tx1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458" y="33783"/>
            <a:ext cx="1253656" cy="125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713" y="1052736"/>
            <a:ext cx="8410575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0"/>
            <a:ext cx="1115616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a-ES" dirty="0" smtClean="0"/>
              <a:t>Actitud necessària per aplicar aquestes metodologies. Que es requereix?</a:t>
            </a:r>
            <a:endParaRPr lang="ca-ES" dirty="0"/>
          </a:p>
        </p:txBody>
      </p:sp>
      <p:sp>
        <p:nvSpPr>
          <p:cNvPr id="3" name="Contenidor de contingut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ca-ES" dirty="0" smtClean="0"/>
              <a:t>Conèixer aquestes metodologies.</a:t>
            </a:r>
          </a:p>
          <a:p>
            <a:pPr>
              <a:buFont typeface="Courier New" pitchFamily="49" charset="0"/>
              <a:buChar char="o"/>
            </a:pPr>
            <a:r>
              <a:rPr lang="ca-ES" dirty="0" smtClean="0"/>
              <a:t>Voler fer aquestes metodologies.</a:t>
            </a:r>
          </a:p>
          <a:p>
            <a:pPr>
              <a:buFont typeface="Courier New" pitchFamily="49" charset="0"/>
              <a:buChar char="o"/>
            </a:pPr>
            <a:r>
              <a:rPr lang="ca-ES" dirty="0" smtClean="0"/>
              <a:t>Voluntat per a fer aquestes metodologies.</a:t>
            </a:r>
          </a:p>
          <a:p>
            <a:pPr>
              <a:buFont typeface="Courier New" pitchFamily="49" charset="0"/>
              <a:buChar char="o"/>
            </a:pPr>
            <a:r>
              <a:rPr lang="ca-ES" dirty="0" smtClean="0"/>
              <a:t>Esforç inicial per a entendre que s’ha de fer i com fer-ho.</a:t>
            </a:r>
          </a:p>
          <a:p>
            <a:pPr>
              <a:buFont typeface="Courier New" pitchFamily="49" charset="0"/>
              <a:buChar char="o"/>
            </a:pPr>
            <a:r>
              <a:rPr lang="ca-ES" dirty="0" smtClean="0"/>
              <a:t>Continuar amb la tasca de les metodologies actives.</a:t>
            </a:r>
          </a:p>
          <a:p>
            <a:pPr>
              <a:buFont typeface="Courier New" pitchFamily="49" charset="0"/>
              <a:buChar char="o"/>
            </a:pPr>
            <a:endParaRPr lang="ca-ES" dirty="0"/>
          </a:p>
          <a:p>
            <a:pPr marL="0" indent="0">
              <a:buNone/>
            </a:pPr>
            <a:r>
              <a:rPr lang="ca-ES" sz="3200" b="1" dirty="0" smtClean="0">
                <a:solidFill>
                  <a:srgbClr val="FF0000"/>
                </a:solidFill>
              </a:rPr>
              <a:t>QUI HO PROVA NO TORNA A LA METODOLOGIA CLÀSSICA.</a:t>
            </a:r>
          </a:p>
          <a:p>
            <a:pPr>
              <a:buFont typeface="Courier New" pitchFamily="49" charset="0"/>
              <a:buChar char="o"/>
            </a:pPr>
            <a:endParaRPr lang="ca-E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141" y="0"/>
            <a:ext cx="1116013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450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rador">
  <a:themeElements>
    <a:clrScheme name="Mirador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Mirador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irador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</TotalTime>
  <Words>674</Words>
  <Application>Microsoft Office PowerPoint</Application>
  <PresentationFormat>Presentación en pantalla (4:3)</PresentationFormat>
  <Paragraphs>108</Paragraphs>
  <Slides>43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45" baseType="lpstr">
      <vt:lpstr>Mirador</vt:lpstr>
      <vt:lpstr>Documento</vt:lpstr>
      <vt:lpstr>Metodologies  Actives</vt:lpstr>
      <vt:lpstr>Objectius del centre…..</vt:lpstr>
      <vt:lpstr>Tipus de metodologies</vt:lpstr>
      <vt:lpstr>Tipus de metodologies</vt:lpstr>
      <vt:lpstr>Tipus de metodologies</vt:lpstr>
      <vt:lpstr>Presentación de PowerPoint</vt:lpstr>
      <vt:lpstr>Presentación de PowerPoint</vt:lpstr>
      <vt:lpstr>Presentación de PowerPoint</vt:lpstr>
      <vt:lpstr>Actitud necessària per aplicar aquestes metodologies. Que es requereix?</vt:lpstr>
      <vt:lpstr>I SOBRETOT……..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 com ho posem en practica? (Idees generals) </vt:lpstr>
      <vt:lpstr>Mòdul/s per a fer ABP</vt:lpstr>
      <vt:lpstr>En el meu cas particular........ METODOLOGIA BASADA EN PROJECTES.</vt:lpstr>
      <vt:lpstr>COM AVALUAREM A L’ALUMNAT?</vt:lpstr>
      <vt:lpstr>Presentación de PowerPoint</vt:lpstr>
      <vt:lpstr>EXEMPLE CONTRACTES</vt:lpstr>
      <vt:lpstr>Presentación de PowerPoint</vt:lpstr>
      <vt:lpstr>Un poc mes……Preparar un dossier.</vt:lpstr>
      <vt:lpstr>Presentación de PowerPoint</vt:lpstr>
      <vt:lpstr>Presentación de PowerPoint</vt:lpstr>
      <vt:lpstr>Presentación de PowerPoint</vt:lpstr>
      <vt:lpstr>EXEMPLE RÚBRICA. AVALUACIÓ PROJECTES</vt:lpstr>
      <vt:lpstr>Mes suggeriments sobre avaluacions….</vt:lpstr>
      <vt:lpstr>I SI SUSPEN? </vt:lpstr>
      <vt:lpstr>En cas de suspendre………</vt:lpstr>
      <vt:lpstr>RESUM</vt:lpstr>
      <vt:lpstr>ÀNIM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user</dc:creator>
  <cp:lastModifiedBy>usuari</cp:lastModifiedBy>
  <cp:revision>45</cp:revision>
  <dcterms:created xsi:type="dcterms:W3CDTF">2021-01-10T10:34:04Z</dcterms:created>
  <dcterms:modified xsi:type="dcterms:W3CDTF">2022-05-10T08:45:20Z</dcterms:modified>
</cp:coreProperties>
</file>