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</p:sldIdLst>
  <p:sldSz cy="6858000" cx="9144000"/>
  <p:notesSz cx="6858000" cy="9144000"/>
  <p:embeddedFontLst>
    <p:embeddedFont>
      <p:font typeface="Corben"/>
      <p:regular r:id="rId96"/>
      <p:bold r:id="rId97"/>
    </p:embeddedFont>
    <p:embeddedFont>
      <p:font typeface="Arial Narrow"/>
      <p:regular r:id="rId98"/>
      <p:bold r:id="rId99"/>
      <p:italic r:id="rId100"/>
      <p:boldItalic r:id="rId101"/>
    </p:embeddedFont>
    <p:embeddedFont>
      <p:font typeface="Arial Black"/>
      <p:regular r:id="rId10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103" roundtripDataSignature="AMtx7mgOgCWrhWtJqL1wx2wAhgkbilBB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customschemas.google.com/relationships/presentationmetadata" Target="metadata"/><Relationship Id="rId102" Type="http://schemas.openxmlformats.org/officeDocument/2006/relationships/font" Target="fonts/ArialBlack-regular.fntdata"/><Relationship Id="rId101" Type="http://schemas.openxmlformats.org/officeDocument/2006/relationships/font" Target="fonts/ArialNarrow-boldItalic.fntdata"/><Relationship Id="rId100" Type="http://schemas.openxmlformats.org/officeDocument/2006/relationships/font" Target="fonts/ArialNarrow-italic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font" Target="fonts/Corben-bold.fntdata"/><Relationship Id="rId96" Type="http://schemas.openxmlformats.org/officeDocument/2006/relationships/font" Target="fonts/Corben-regular.fntdata"/><Relationship Id="rId11" Type="http://schemas.openxmlformats.org/officeDocument/2006/relationships/slide" Target="slides/slide5.xml"/><Relationship Id="rId99" Type="http://schemas.openxmlformats.org/officeDocument/2006/relationships/font" Target="fonts/ArialNarrow-bold.fntdata"/><Relationship Id="rId10" Type="http://schemas.openxmlformats.org/officeDocument/2006/relationships/slide" Target="slides/slide4.xml"/><Relationship Id="rId98" Type="http://schemas.openxmlformats.org/officeDocument/2006/relationships/font" Target="fonts/ArialNarrow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6" name="Google Shape;26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1" name="Google Shape;28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9" name="Google Shape;30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3" name="Google Shape;33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9" name="Google Shape;34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0" name="Google Shape;37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9" name="Google Shape;38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0" name="Google Shape;41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9" name="Google Shape;42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3" name="Google Shape;44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7" name="Google Shape;45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9" name="Google Shape;46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0" name="Google Shape;48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8" name="Google Shape;50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9" name="Google Shape;51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1" name="Google Shape;531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2" name="Google Shape;542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8" name="Google Shape;54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5" name="Google Shape;55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4" name="Google Shape;564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1" name="Google Shape;571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0" name="Google Shape;580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8" name="Google Shape;588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8" name="Google Shape;598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5" name="Google Shape;605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4" name="Google Shape;614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2" name="Google Shape;622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9" name="Google Shape;629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7" name="Google Shape;637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7" name="Google Shape;647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8" name="Google Shape;18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4" name="Google Shape;654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5" name="Google Shape;665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5" name="Google Shape;675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7" name="Google Shape;687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4" name="Google Shape;694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3" name="Google Shape;703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1" name="Google Shape;711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4" name="Google Shape;724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1" name="Google Shape;731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3" name="Google Shape;743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3" name="Google Shape;20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0" name="Google Shape;750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7" name="Google Shape;757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5" name="Google Shape;765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4" name="Google Shape;774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1" name="Google Shape;781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0" name="Google Shape;790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9" name="Google Shape;799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8" name="Google Shape;808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6" name="Google Shape;816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6" name="Google Shape;826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6" name="Google Shape;21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3" name="Google Shape;833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4" name="Google Shape;844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6" name="Google Shape;856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3" name="Google Shape;863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1" name="Google Shape;871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0" name="Google Shape;880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7" name="Google Shape;887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5" name="Google Shape;895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6" name="Google Shape;906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3" name="Google Shape;913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0" name="Google Shape;920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7" name="Google Shape;927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5" name="Google Shape;935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4" name="Google Shape;944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1" name="Google Shape;951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3" name="Google Shape;963;p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3" name="Google Shape;973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0" name="Google Shape;980;p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0" name="Google Shape;990;p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9" name="Google Shape;999;p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8" name="Google Shape;23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08" name="Google Shape;1008;p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7" name="Google Shape;1017;p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5" name="Google Shape;1025;p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5" name="Google Shape;1035;p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3" name="Google Shape;1043;p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4" name="Google Shape;1054;p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5" name="Google Shape;1065;p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74" name="Google Shape;1074;p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2" name="Google Shape;1082;p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1" name="Google Shape;1091;p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7" name="Google Shape;25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ol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9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9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9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9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ol i text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0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0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ol vertical i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0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0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0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9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9" name="Google Shape;89;p9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9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9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0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0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0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0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0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1" name="Google Shape;101;p10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0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0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0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7" name="Google Shape;107;p10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8" name="Google Shape;108;p10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0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0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0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4" name="Google Shape;114;p10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5" name="Google Shape;115;p10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10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7" name="Google Shape;117;p10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0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0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0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0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0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0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0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1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p11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3" name="Google Shape;133;p1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ol i objecte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9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9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9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1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11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p1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1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1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1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1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çalera de la secció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9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9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cte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9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9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9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9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9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9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9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més títo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ingut amb l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0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0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tge amb l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9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9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9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9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9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9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9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9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10.jpg"/><Relationship Id="rId11" Type="http://schemas.openxmlformats.org/officeDocument/2006/relationships/image" Target="../media/image23.jpg"/><Relationship Id="rId10" Type="http://schemas.openxmlformats.org/officeDocument/2006/relationships/image" Target="../media/image30.jpg"/><Relationship Id="rId9" Type="http://schemas.openxmlformats.org/officeDocument/2006/relationships/image" Target="../media/image46.png"/><Relationship Id="rId5" Type="http://schemas.openxmlformats.org/officeDocument/2006/relationships/image" Target="../media/image13.jpg"/><Relationship Id="rId6" Type="http://schemas.openxmlformats.org/officeDocument/2006/relationships/image" Target="../media/image11.jpg"/><Relationship Id="rId7" Type="http://schemas.openxmlformats.org/officeDocument/2006/relationships/image" Target="../media/image15.jpg"/><Relationship Id="rId8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10.jpg"/><Relationship Id="rId9" Type="http://schemas.openxmlformats.org/officeDocument/2006/relationships/image" Target="../media/image23.jpg"/><Relationship Id="rId5" Type="http://schemas.openxmlformats.org/officeDocument/2006/relationships/image" Target="../media/image48.jpg"/><Relationship Id="rId6" Type="http://schemas.openxmlformats.org/officeDocument/2006/relationships/image" Target="../media/image18.jpg"/><Relationship Id="rId7" Type="http://schemas.openxmlformats.org/officeDocument/2006/relationships/image" Target="../media/image46.png"/><Relationship Id="rId8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Relationship Id="rId4" Type="http://schemas.openxmlformats.org/officeDocument/2006/relationships/image" Target="../media/image13.jpg"/><Relationship Id="rId5" Type="http://schemas.openxmlformats.org/officeDocument/2006/relationships/image" Target="../media/image21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Relationship Id="rId4" Type="http://schemas.openxmlformats.org/officeDocument/2006/relationships/image" Target="../media/image15.jpg"/><Relationship Id="rId5" Type="http://schemas.openxmlformats.org/officeDocument/2006/relationships/image" Target="../media/image25.jpg"/><Relationship Id="rId6" Type="http://schemas.openxmlformats.org/officeDocument/2006/relationships/image" Target="../media/image34.jpg"/><Relationship Id="rId7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Relationship Id="rId4" Type="http://schemas.openxmlformats.org/officeDocument/2006/relationships/image" Target="../media/image13.jpg"/><Relationship Id="rId5" Type="http://schemas.openxmlformats.org/officeDocument/2006/relationships/image" Target="../media/image21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Relationship Id="rId4" Type="http://schemas.openxmlformats.org/officeDocument/2006/relationships/image" Target="../media/image35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Relationship Id="rId4" Type="http://schemas.openxmlformats.org/officeDocument/2006/relationships/image" Target="../media/image38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Relationship Id="rId4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g"/><Relationship Id="rId4" Type="http://schemas.openxmlformats.org/officeDocument/2006/relationships/image" Target="../media/image3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jpg"/><Relationship Id="rId4" Type="http://schemas.openxmlformats.org/officeDocument/2006/relationships/hyperlink" Target="https://www.ies-eugeni.cat/course/view.php?id=464&amp;notifyeditingon=1" TargetMode="External"/><Relationship Id="rId5" Type="http://schemas.openxmlformats.org/officeDocument/2006/relationships/hyperlink" Target="https://www.ies-eugeni.cat/course/view.php?id=464" TargetMode="External"/><Relationship Id="rId6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jpg"/><Relationship Id="rId4" Type="http://schemas.openxmlformats.org/officeDocument/2006/relationships/image" Target="../media/image5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jpg"/><Relationship Id="rId4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jpg"/><Relationship Id="rId4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5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hyperlink" Target="http://../../PROTOCOLS%20ACTUACI%C3%93%20CONFINAMENT.pdf" TargetMode="External"/><Relationship Id="rId5" Type="http://schemas.openxmlformats.org/officeDocument/2006/relationships/hyperlink" Target="http://../../PROTOCOLS%20ACTUACI%C3%93%20CONFINAMENT.pdf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27.gif"/><Relationship Id="rId5" Type="http://schemas.openxmlformats.org/officeDocument/2006/relationships/hyperlink" Target="https://www.ies-eugeni.cat/pluginfile.php/111953/mod_resource/content/4/SO_EVACUACI_.mp3" TargetMode="External"/><Relationship Id="rId6" Type="http://schemas.openxmlformats.org/officeDocument/2006/relationships/hyperlink" Target="about:blank" TargetMode="Externa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1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7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4.gif"/><Relationship Id="rId5" Type="http://schemas.openxmlformats.org/officeDocument/2006/relationships/hyperlink" Target="https://www.ies-eugeni.cat/pluginfile.php/111949/mod_resource/content/4/SO_CONFINAMENT.mp3" TargetMode="Externa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6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0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1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5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2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3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4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9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29.gif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1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5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2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0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7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6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5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4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53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5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9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3.png"/><Relationship Id="rId4" Type="http://schemas.openxmlformats.org/officeDocument/2006/relationships/image" Target="../media/image85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2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2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53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5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9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3.jpg"/><Relationship Id="rId4" Type="http://schemas.openxmlformats.org/officeDocument/2006/relationships/image" Target="../media/image9.png"/><Relationship Id="rId5" Type="http://schemas.openxmlformats.org/officeDocument/2006/relationships/image" Target="../media/image9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"/>
          <p:cNvSpPr/>
          <p:nvPr/>
        </p:nvSpPr>
        <p:spPr>
          <a:xfrm>
            <a:off x="0" y="0"/>
            <a:ext cx="9144000" cy="6902624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"/>
          <p:cNvSpPr/>
          <p:nvPr/>
        </p:nvSpPr>
        <p:spPr>
          <a:xfrm rot="10800000">
            <a:off x="7956376" y="0"/>
            <a:ext cx="118762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"/>
          <p:cNvSpPr/>
          <p:nvPr/>
        </p:nvSpPr>
        <p:spPr>
          <a:xfrm>
            <a:off x="0" y="3429000"/>
            <a:ext cx="611560" cy="3473624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"/>
          <p:cNvSpPr/>
          <p:nvPr/>
        </p:nvSpPr>
        <p:spPr>
          <a:xfrm rot="5400000">
            <a:off x="1414808" y="-1414808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23886">
            <a:off x="332982" y="872771"/>
            <a:ext cx="7541954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41650">
            <a:off x="173729" y="279337"/>
            <a:ext cx="2811279" cy="99810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"/>
          <p:cNvSpPr/>
          <p:nvPr/>
        </p:nvSpPr>
        <p:spPr>
          <a:xfrm>
            <a:off x="713983" y="4581128"/>
            <a:ext cx="7992888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4400"/>
              <a:buFont typeface="Arial Rounded"/>
              <a:buNone/>
            </a:pPr>
            <a:r>
              <a:rPr b="1" i="0" lang="ca-ES" sz="4400" u="none" cap="none" strike="noStrike">
                <a:solidFill>
                  <a:srgbClr val="E36C09"/>
                </a:solidFill>
                <a:latin typeface="Arial Rounded"/>
                <a:ea typeface="Arial Rounded"/>
                <a:cs typeface="Arial Rounded"/>
                <a:sym typeface="Arial Rounded"/>
              </a:rPr>
              <a:t>SESSIÓ FORMATIVA DEL </a:t>
            </a:r>
            <a:endParaRPr b="1" i="0" sz="1800" u="none" cap="none" strike="noStrike">
              <a:solidFill>
                <a:srgbClr val="E36C09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4400"/>
              <a:buFont typeface="Arial Rounded"/>
              <a:buNone/>
            </a:pPr>
            <a:r>
              <a:rPr b="1" i="0" lang="ca-ES" sz="4400" u="none" cap="none" strike="noStrike">
                <a:solidFill>
                  <a:srgbClr val="E36C09"/>
                </a:solidFill>
                <a:latin typeface="Arial Rounded"/>
                <a:ea typeface="Arial Rounded"/>
                <a:cs typeface="Arial Rounded"/>
                <a:sym typeface="Arial Rounded"/>
              </a:rPr>
              <a:t>PLA D’EMERGÈNCIA</a:t>
            </a:r>
            <a:endParaRPr b="1" i="0" sz="1800" u="none" cap="none" strike="noStrike">
              <a:solidFill>
                <a:srgbClr val="E36C09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2400"/>
              <a:buFont typeface="Arial Rounded"/>
              <a:buNone/>
            </a:pPr>
            <a:r>
              <a:rPr b="1" i="0" lang="ca-ES" sz="2400" u="none" cap="none" strike="noStrike">
                <a:solidFill>
                  <a:srgbClr val="974806"/>
                </a:solidFill>
                <a:latin typeface="Arial Rounded"/>
                <a:ea typeface="Arial Rounded"/>
                <a:cs typeface="Arial Rounded"/>
                <a:sym typeface="Arial Rounded"/>
              </a:rPr>
              <a:t>(2024 - 2025) </a:t>
            </a:r>
            <a:endParaRPr b="1" i="0" sz="1800" u="none" cap="none" strike="noStrike">
              <a:solidFill>
                <a:srgbClr val="974806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1" i="0" sz="1400" u="none" cap="none" strike="noStrike">
              <a:solidFill>
                <a:srgbClr val="E36C0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66" name="Google Shape;166;p1"/>
          <p:cNvSpPr/>
          <p:nvPr/>
        </p:nvSpPr>
        <p:spPr>
          <a:xfrm>
            <a:off x="1134246" y="6256334"/>
            <a:ext cx="7152363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4A3A"/>
              </a:buClr>
              <a:buSzPts val="1800"/>
              <a:buFont typeface="Arial"/>
              <a:buNone/>
            </a:pPr>
            <a:r>
              <a:rPr b="1" i="0" lang="ca-ES" sz="1800" u="none" cap="none" strike="noStrike">
                <a:solidFill>
                  <a:srgbClr val="7B4A3A"/>
                </a:solidFill>
                <a:latin typeface="Arial"/>
                <a:ea typeface="Arial"/>
                <a:cs typeface="Arial"/>
                <a:sym typeface="Arial"/>
              </a:rPr>
              <a:t>Coordinació de Prevenció de Riscos Laborals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ca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rmoral@xtec.cat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0"/>
          <p:cNvSpPr/>
          <p:nvPr/>
        </p:nvSpPr>
        <p:spPr>
          <a:xfrm>
            <a:off x="0" y="-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0"/>
          <p:cNvSpPr/>
          <p:nvPr/>
        </p:nvSpPr>
        <p:spPr>
          <a:xfrm>
            <a:off x="-22302" y="-11151"/>
            <a:ext cx="9188604" cy="6947210"/>
          </a:xfrm>
          <a:custGeom>
            <a:rect b="b" l="l" r="r" t="t"/>
            <a:pathLst>
              <a:path extrusionOk="0" h="6947210" w="9188604">
                <a:moveTo>
                  <a:pt x="22302" y="6947210"/>
                </a:moveTo>
                <a:lnTo>
                  <a:pt x="22302" y="6947210"/>
                </a:lnTo>
                <a:lnTo>
                  <a:pt x="0" y="11151"/>
                </a:lnTo>
                <a:lnTo>
                  <a:pt x="9166302" y="0"/>
                </a:lnTo>
                <a:lnTo>
                  <a:pt x="9188604" y="6924907"/>
                </a:lnTo>
                <a:lnTo>
                  <a:pt x="8720253" y="6936058"/>
                </a:lnTo>
                <a:lnTo>
                  <a:pt x="8709102" y="457200"/>
                </a:lnTo>
                <a:lnTo>
                  <a:pt x="457200" y="468351"/>
                </a:lnTo>
                <a:lnTo>
                  <a:pt x="457200" y="6924907"/>
                </a:lnTo>
                <a:lnTo>
                  <a:pt x="22302" y="694721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0"/>
          <p:cNvSpPr txBox="1"/>
          <p:nvPr/>
        </p:nvSpPr>
        <p:spPr>
          <a:xfrm>
            <a:off x="467544" y="476672"/>
            <a:ext cx="8208912" cy="6404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n"/>
              <a:buNone/>
            </a:pPr>
            <a:r>
              <a:rPr b="1" i="0" lang="ca-ES" sz="3600" u="none" cap="none" strike="noStrike">
                <a:solidFill>
                  <a:srgbClr val="66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DOCENTS SENSE CLASSE</a:t>
            </a:r>
            <a:endParaRPr b="1" i="0" sz="3600" u="none" cap="none" strike="noStrike">
              <a:solidFill>
                <a:srgbClr val="6633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71" name="Google Shape;27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1840" y="1231073"/>
            <a:ext cx="4896544" cy="321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0"/>
          <p:cNvSpPr/>
          <p:nvPr/>
        </p:nvSpPr>
        <p:spPr>
          <a:xfrm>
            <a:off x="1115616" y="1189112"/>
            <a:ext cx="6912768" cy="1272954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1" lang="ca-ES" sz="24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Tot el personal disponible s’ha de posar a disposició de la Coordinadora General</a:t>
            </a:r>
            <a:endParaRPr b="1" i="1" sz="24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3" name="Google Shape;273;p10"/>
          <p:cNvSpPr/>
          <p:nvPr/>
        </p:nvSpPr>
        <p:spPr>
          <a:xfrm>
            <a:off x="624502" y="2434082"/>
            <a:ext cx="3168352" cy="1184899"/>
          </a:xfrm>
          <a:prstGeom prst="rightArrowCallout">
            <a:avLst>
              <a:gd fmla="val 26642" name="adj1"/>
              <a:gd fmla="val 25000" name="adj2"/>
              <a:gd fmla="val 25821" name="adj3"/>
              <a:gd fmla="val 75729" name="adj4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2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Professorat de guàrdia i sense classe</a:t>
            </a:r>
            <a:endParaRPr b="1" i="0" sz="22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74" name="Google Shape;274;p10"/>
          <p:cNvSpPr/>
          <p:nvPr/>
        </p:nvSpPr>
        <p:spPr>
          <a:xfrm>
            <a:off x="543943" y="5091169"/>
            <a:ext cx="3248911" cy="1020082"/>
          </a:xfrm>
          <a:prstGeom prst="ellipse">
            <a:avLst/>
          </a:prstGeom>
          <a:solidFill>
            <a:srgbClr val="663300"/>
          </a:solidFill>
          <a:ln>
            <a:noFill/>
          </a:ln>
          <a:effectLst>
            <a:outerShdw rotWithShape="0" algn="ctr" dir="3806097" dist="28398">
              <a:srgbClr val="4E6128">
                <a:alpha val="4862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ca-ES" sz="24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COORDINADORA GENERAL</a:t>
            </a:r>
            <a:endParaRPr b="1" i="0" sz="24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5" name="Google Shape;275;p10"/>
          <p:cNvSpPr/>
          <p:nvPr/>
        </p:nvSpPr>
        <p:spPr>
          <a:xfrm rot="-590222">
            <a:off x="3900175" y="4915115"/>
            <a:ext cx="1443389" cy="7257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ca-ES" sz="2000" u="none" cap="none" strike="noStrike">
                <a:solidFill>
                  <a:srgbClr val="663300"/>
                </a:solidFill>
                <a:latin typeface="Arial Narrow"/>
                <a:ea typeface="Arial Narrow"/>
                <a:cs typeface="Arial Narrow"/>
                <a:sym typeface="Arial Narrow"/>
              </a:rPr>
              <a:t>ASSIGNA</a:t>
            </a:r>
            <a:endParaRPr b="1" i="0" sz="2000" u="none" cap="none" strike="noStrike">
              <a:solidFill>
                <a:srgbClr val="6633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6" name="Google Shape;276;p10"/>
          <p:cNvSpPr/>
          <p:nvPr/>
        </p:nvSpPr>
        <p:spPr>
          <a:xfrm>
            <a:off x="5394954" y="4584434"/>
            <a:ext cx="2851578" cy="1020082"/>
          </a:xfrm>
          <a:prstGeom prst="ellipse">
            <a:avLst/>
          </a:prstGeom>
          <a:solidFill>
            <a:srgbClr val="974806"/>
          </a:solidFill>
          <a:ln>
            <a:noFill/>
          </a:ln>
          <a:effectLst>
            <a:outerShdw rotWithShape="0" algn="ctr" dir="3806097" dist="28398">
              <a:srgbClr val="4E6128">
                <a:alpha val="4862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ca-ES" sz="2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COORDINACIÓ DE PLANTA</a:t>
            </a:r>
            <a:endParaRPr b="1" i="0" sz="20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7" name="Google Shape;277;p10"/>
          <p:cNvSpPr/>
          <p:nvPr/>
        </p:nvSpPr>
        <p:spPr>
          <a:xfrm>
            <a:off x="5429101" y="5604516"/>
            <a:ext cx="2817431" cy="1232687"/>
          </a:xfrm>
          <a:prstGeom prst="ellipse">
            <a:avLst/>
          </a:prstGeom>
          <a:solidFill>
            <a:srgbClr val="974806"/>
          </a:solidFill>
          <a:ln>
            <a:noFill/>
          </a:ln>
          <a:effectLst>
            <a:outerShdw rotWithShape="0" algn="ctr" dir="3806097" dist="28398">
              <a:srgbClr val="4E6128">
                <a:alpha val="4862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ca-ES" sz="2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COORDINACIÓ AL PUNT CONCENTRACIÓ</a:t>
            </a:r>
            <a:endParaRPr b="1" i="0" sz="20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8" name="Google Shape;278;p10"/>
          <p:cNvSpPr/>
          <p:nvPr/>
        </p:nvSpPr>
        <p:spPr>
          <a:xfrm rot="828496">
            <a:off x="3895442" y="5723743"/>
            <a:ext cx="1517893" cy="69641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ca-ES" sz="2000" u="none" cap="none" strike="noStrike">
                <a:solidFill>
                  <a:srgbClr val="663300"/>
                </a:solidFill>
                <a:latin typeface="Arial Narrow"/>
                <a:ea typeface="Arial Narrow"/>
                <a:cs typeface="Arial Narrow"/>
                <a:sym typeface="Arial Narrow"/>
              </a:rPr>
              <a:t>ASSIGNA</a:t>
            </a:r>
            <a:endParaRPr b="1" i="0" sz="2000" u="none" cap="none" strike="noStrike">
              <a:solidFill>
                <a:srgbClr val="6633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"/>
          <p:cNvSpPr/>
          <p:nvPr/>
        </p:nvSpPr>
        <p:spPr>
          <a:xfrm>
            <a:off x="-2415" y="-3383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1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1"/>
          <p:cNvSpPr/>
          <p:nvPr/>
        </p:nvSpPr>
        <p:spPr>
          <a:xfrm>
            <a:off x="0" y="3429000"/>
            <a:ext cx="61156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1"/>
          <p:cNvSpPr/>
          <p:nvPr/>
        </p:nvSpPr>
        <p:spPr>
          <a:xfrm rot="5400000">
            <a:off x="1414808" y="-1414808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1"/>
          <p:cNvSpPr/>
          <p:nvPr/>
        </p:nvSpPr>
        <p:spPr>
          <a:xfrm rot="-606947">
            <a:off x="-112939" y="572"/>
            <a:ext cx="6192688" cy="13035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        </a:t>
            </a:r>
            <a:r>
              <a:rPr b="0" i="0" lang="ca-ES" sz="2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EVACUACIÓ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RESPONSABLE DE GRUP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1"/>
          <p:cNvSpPr/>
          <p:nvPr/>
        </p:nvSpPr>
        <p:spPr>
          <a:xfrm>
            <a:off x="5150477" y="162091"/>
            <a:ext cx="3143272" cy="821301"/>
          </a:xfrm>
          <a:prstGeom prst="downArrow">
            <a:avLst>
              <a:gd fmla="val 43074" name="adj1"/>
              <a:gd fmla="val 50000" name="adj2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QUÈ HA DE FER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9" name="Google Shape;289;p11"/>
          <p:cNvSpPr/>
          <p:nvPr/>
        </p:nvSpPr>
        <p:spPr>
          <a:xfrm>
            <a:off x="691868" y="6240119"/>
            <a:ext cx="8252194" cy="442630"/>
          </a:xfrm>
          <a:prstGeom prst="flowChartAlternateProcess">
            <a:avLst/>
          </a:prstGeom>
          <a:solidFill>
            <a:srgbClr val="F3CC5F"/>
          </a:solidFill>
          <a:ln cap="flat" cmpd="sng" w="9525">
            <a:solidFill>
              <a:srgbClr val="F3CC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a-ES" sz="2000" u="none" cap="none" strike="noStrike">
                <a:solidFill>
                  <a:srgbClr val="003300"/>
                </a:solidFill>
                <a:latin typeface="Arial Narrow"/>
                <a:ea typeface="Arial Narrow"/>
                <a:cs typeface="Arial Narrow"/>
                <a:sym typeface="Arial Narrow"/>
              </a:rPr>
              <a:t>SEGUIR INSTRUCCIONS DE COORDINACIÓ (PLANTA I PUNT CONCENTRACIÓ)</a:t>
            </a:r>
            <a:endParaRPr b="0" i="0" sz="20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personas en una fila Imagen Vector de stock - Alamy" id="290" name="Google Shape;29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6360" y="5000863"/>
            <a:ext cx="1114940" cy="110379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1"/>
          <p:cNvSpPr/>
          <p:nvPr/>
        </p:nvSpPr>
        <p:spPr>
          <a:xfrm>
            <a:off x="1279597" y="1820060"/>
            <a:ext cx="3018326" cy="79216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1- Fer tancar finestres  per alumnat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Cerrar la ventana #Soyvisual" id="292" name="Google Shape;29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067" y="1628801"/>
            <a:ext cx="1174680" cy="11746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l Profesor Señala Con El Dedo A Uno De Sus Alumnos En Clase Fotos,  retratos, imágenes y fotografía de archivo libres de derecho. Image 79245733" id="293" name="Google Shape;29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657" y="2803481"/>
            <a:ext cx="1579407" cy="105334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1"/>
          <p:cNvSpPr/>
          <p:nvPr/>
        </p:nvSpPr>
        <p:spPr>
          <a:xfrm>
            <a:off x="1630861" y="3021400"/>
            <a:ext cx="3301180" cy="79216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2- Designar alumnat que tancarà llums i porta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Ilustración De Dibujos Animados De Clase De La Escuela Con Los Niños Fotos,  retratos, imágenes y fotografía de archivo libres de derecho. Image 35889353" id="295" name="Google Shape;295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3506" y="3853805"/>
            <a:ext cx="1167082" cy="117792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1"/>
          <p:cNvSpPr/>
          <p:nvPr/>
        </p:nvSpPr>
        <p:spPr>
          <a:xfrm>
            <a:off x="1849650" y="4077072"/>
            <a:ext cx="3242773" cy="79216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3- Fer recompte alumnat a l’aula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7" name="Google Shape;297;p11"/>
          <p:cNvSpPr/>
          <p:nvPr/>
        </p:nvSpPr>
        <p:spPr>
          <a:xfrm>
            <a:off x="2023667" y="5156677"/>
            <a:ext cx="3126810" cy="79216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4- Formar fila índia amb alumnat a l’aula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Cantabria suma 656 alumnos en cuarentena por contacto estrecho tras las  Navidades | El Diario Montañés" id="298" name="Google Shape;298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53423" y="1145340"/>
            <a:ext cx="1357235" cy="96692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1"/>
          <p:cNvSpPr/>
          <p:nvPr/>
        </p:nvSpPr>
        <p:spPr>
          <a:xfrm>
            <a:off x="5604488" y="1145340"/>
            <a:ext cx="3282368" cy="79216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5- Guiar alumnat a punt de concentració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descr="PUNTO DE ENCUENTRO DEL PLAN DE EMERGENCIA" id="300" name="Google Shape;300;p1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eñal punto de encuentro | Mundoseñal" id="301" name="Google Shape;301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17965" y="2063047"/>
            <a:ext cx="1098350" cy="109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1"/>
          <p:cNvSpPr/>
          <p:nvPr/>
        </p:nvSpPr>
        <p:spPr>
          <a:xfrm>
            <a:off x="5916315" y="2197590"/>
            <a:ext cx="2864894" cy="85068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19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6- Fer recompte alumnat a punt de concentració</a:t>
            </a:r>
            <a:endParaRPr b="1" i="0" sz="19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STEELPRO Chaleco RFX Alta Velocidad Amarillo | Chalecos, Elementos de  proteccion personal, Proteccion personal" id="303" name="Google Shape;303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118698" y="3161397"/>
            <a:ext cx="975821" cy="143503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1"/>
          <p:cNvSpPr/>
          <p:nvPr/>
        </p:nvSpPr>
        <p:spPr>
          <a:xfrm>
            <a:off x="6085806" y="3453571"/>
            <a:ext cx="2864894" cy="85068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19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7- Notificar nombre alumnat a coordinació </a:t>
            </a:r>
            <a:r>
              <a:rPr b="1" i="0" lang="ca-ES" sz="1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(armilla groga)</a:t>
            </a:r>
            <a:endParaRPr b="1" i="0" sz="12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Los estudiantes adolescentes de pie en círculo en la clase de baile studio  Fotografía de stock - Alamy" id="305" name="Google Shape;305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92423" y="4713856"/>
            <a:ext cx="1379797" cy="101468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1"/>
          <p:cNvSpPr/>
          <p:nvPr/>
        </p:nvSpPr>
        <p:spPr>
          <a:xfrm>
            <a:off x="6472220" y="4760833"/>
            <a:ext cx="2597636" cy="85068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19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8- Mantenir alumnat agrupat en cercle</a:t>
            </a:r>
            <a:endParaRPr b="1" i="0" sz="12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"/>
          <p:cNvSpPr/>
          <p:nvPr/>
        </p:nvSpPr>
        <p:spPr>
          <a:xfrm>
            <a:off x="-2415" y="-3383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2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2"/>
          <p:cNvSpPr/>
          <p:nvPr/>
        </p:nvSpPr>
        <p:spPr>
          <a:xfrm>
            <a:off x="0" y="3429000"/>
            <a:ext cx="61156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2"/>
          <p:cNvSpPr/>
          <p:nvPr/>
        </p:nvSpPr>
        <p:spPr>
          <a:xfrm rot="5400000">
            <a:off x="1414808" y="-1414808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2"/>
          <p:cNvSpPr/>
          <p:nvPr/>
        </p:nvSpPr>
        <p:spPr>
          <a:xfrm rot="-606947">
            <a:off x="-93309" y="366278"/>
            <a:ext cx="6192688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        </a:t>
            </a:r>
            <a:r>
              <a:rPr b="0" i="0" lang="ca-ES" sz="2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EVACUACIÓ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2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PROFESSORAT PISTES ESPORTIVES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2"/>
          <p:cNvSpPr/>
          <p:nvPr/>
        </p:nvSpPr>
        <p:spPr>
          <a:xfrm>
            <a:off x="5674036" y="121707"/>
            <a:ext cx="3143272" cy="821301"/>
          </a:xfrm>
          <a:prstGeom prst="downArrow">
            <a:avLst>
              <a:gd fmla="val 43074" name="adj1"/>
              <a:gd fmla="val 50000" name="adj2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QUÈ HA DE FER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7" name="Google Shape;317;p12"/>
          <p:cNvSpPr/>
          <p:nvPr/>
        </p:nvSpPr>
        <p:spPr>
          <a:xfrm>
            <a:off x="691868" y="6240119"/>
            <a:ext cx="8252194" cy="442630"/>
          </a:xfrm>
          <a:prstGeom prst="flowChartAlternateProcess">
            <a:avLst/>
          </a:prstGeom>
          <a:solidFill>
            <a:srgbClr val="F3CC5F"/>
          </a:solidFill>
          <a:ln cap="flat" cmpd="sng" w="9525">
            <a:solidFill>
              <a:srgbClr val="F3CC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a-ES" sz="2000" u="none" cap="none" strike="noStrike">
                <a:solidFill>
                  <a:srgbClr val="003300"/>
                </a:solidFill>
                <a:latin typeface="Arial Narrow"/>
                <a:ea typeface="Arial Narrow"/>
                <a:cs typeface="Arial Narrow"/>
                <a:sym typeface="Arial Narrow"/>
              </a:rPr>
              <a:t>SEGUIR INSTRUCCIONS DE COORDINACIÓ (PLANTA I PUNT CONCENTRACIÓ)</a:t>
            </a:r>
            <a:endParaRPr b="0" i="0" sz="20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personas en una fila Imagen Vector de stock - Alamy" id="318" name="Google Shape;31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371" y="2807856"/>
            <a:ext cx="1114940" cy="11037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lustración De Dibujos Animados De Clase De La Escuela Con Los Niños Fotos,  retratos, imágenes y fotografía de archivo libres de derecho. Image 35889353" id="319" name="Google Shape;31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6748" y="1657030"/>
            <a:ext cx="1113554" cy="112389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2"/>
          <p:cNvSpPr/>
          <p:nvPr/>
        </p:nvSpPr>
        <p:spPr>
          <a:xfrm>
            <a:off x="1320302" y="1830769"/>
            <a:ext cx="3242773" cy="79216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1- Fer recompte alumnat a pistes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21" name="Google Shape;321;p12"/>
          <p:cNvSpPr/>
          <p:nvPr/>
        </p:nvSpPr>
        <p:spPr>
          <a:xfrm>
            <a:off x="1597111" y="2963670"/>
            <a:ext cx="3126810" cy="79216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2- Formar fila índia amb alumnat a pistes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Cantabria suma 656 alumnos en cuarentena por contacto estrecho tras las  Navidades | El Diario Montañés" id="322" name="Google Shape;32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7693" y="4005064"/>
            <a:ext cx="1357235" cy="966922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2"/>
          <p:cNvSpPr/>
          <p:nvPr/>
        </p:nvSpPr>
        <p:spPr>
          <a:xfrm>
            <a:off x="2298490" y="4092444"/>
            <a:ext cx="3282368" cy="79216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3- Guiar alumnat a punt de concentració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descr="PUNTO DE ENCUENTRO DEL PLAN DE EMERGENCIA" id="324" name="Google Shape;324;p1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eñal punto de encuentro | Mundoseñal" id="325" name="Google Shape;325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2456" y="5019428"/>
            <a:ext cx="1098350" cy="109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2"/>
          <p:cNvSpPr/>
          <p:nvPr/>
        </p:nvSpPr>
        <p:spPr>
          <a:xfrm>
            <a:off x="2638815" y="5186174"/>
            <a:ext cx="2864894" cy="85068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19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4- Fer recompte alumnat a punt de concentració</a:t>
            </a:r>
            <a:endParaRPr b="1" i="0" sz="19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STEELPRO Chaleco RFX Alta Velocidad Amarillo | Chalecos, Elementos de  proteccion personal, Proteccion personal" id="327" name="Google Shape;327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15798" y="1501463"/>
            <a:ext cx="975821" cy="143503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2"/>
          <p:cNvSpPr/>
          <p:nvPr/>
        </p:nvSpPr>
        <p:spPr>
          <a:xfrm>
            <a:off x="6017578" y="1801509"/>
            <a:ext cx="2864894" cy="85068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19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5- Notificar nombre alumnat a coordinació </a:t>
            </a:r>
            <a:r>
              <a:rPr b="1" i="0" lang="ca-ES" sz="1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(armilla groga)</a:t>
            </a:r>
            <a:endParaRPr b="1" i="0" sz="12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Los estudiantes adolescentes de pie en círculo en la clase de baile studio  Fotografía de stock - Alamy" id="329" name="Google Shape;329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92423" y="2990383"/>
            <a:ext cx="1379797" cy="101468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2"/>
          <p:cNvSpPr/>
          <p:nvPr/>
        </p:nvSpPr>
        <p:spPr>
          <a:xfrm>
            <a:off x="6453574" y="3060964"/>
            <a:ext cx="2597636" cy="85068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19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6- Mantenir alumnat agrupat en cercle</a:t>
            </a:r>
            <a:endParaRPr b="1" i="0" sz="12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"/>
          <p:cNvSpPr/>
          <p:nvPr/>
        </p:nvSpPr>
        <p:spPr>
          <a:xfrm>
            <a:off x="48764" y="1114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3"/>
          <p:cNvSpPr/>
          <p:nvPr/>
        </p:nvSpPr>
        <p:spPr>
          <a:xfrm>
            <a:off x="-22302" y="-11151"/>
            <a:ext cx="9188604" cy="6947210"/>
          </a:xfrm>
          <a:custGeom>
            <a:rect b="b" l="l" r="r" t="t"/>
            <a:pathLst>
              <a:path extrusionOk="0" h="6947210" w="9188604">
                <a:moveTo>
                  <a:pt x="22302" y="6947210"/>
                </a:moveTo>
                <a:lnTo>
                  <a:pt x="22302" y="6947210"/>
                </a:lnTo>
                <a:lnTo>
                  <a:pt x="0" y="11151"/>
                </a:lnTo>
                <a:lnTo>
                  <a:pt x="9166302" y="0"/>
                </a:lnTo>
                <a:lnTo>
                  <a:pt x="9188604" y="6924907"/>
                </a:lnTo>
                <a:lnTo>
                  <a:pt x="8720253" y="6936058"/>
                </a:lnTo>
                <a:lnTo>
                  <a:pt x="8709102" y="457200"/>
                </a:lnTo>
                <a:lnTo>
                  <a:pt x="457200" y="468351"/>
                </a:lnTo>
                <a:lnTo>
                  <a:pt x="457200" y="6924907"/>
                </a:lnTo>
                <a:lnTo>
                  <a:pt x="22302" y="694721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3"/>
          <p:cNvSpPr/>
          <p:nvPr/>
        </p:nvSpPr>
        <p:spPr>
          <a:xfrm>
            <a:off x="2384174" y="826184"/>
            <a:ext cx="4392488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RESPONSABLE AULA</a:t>
            </a:r>
            <a:endParaRPr b="0" i="0" sz="2800" u="none" cap="none" strike="noStrike">
              <a:solidFill>
                <a:srgbClr val="7B4A3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8" name="Google Shape;338;p13"/>
          <p:cNvSpPr/>
          <p:nvPr/>
        </p:nvSpPr>
        <p:spPr>
          <a:xfrm>
            <a:off x="768336" y="1247927"/>
            <a:ext cx="7704856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(ALUMNAT AMB MOBILITAT REDUïDA)</a:t>
            </a:r>
            <a:endParaRPr b="0" i="0" sz="2800" u="none" cap="none" strike="noStrike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9" name="Google Shape;339;p13"/>
          <p:cNvSpPr/>
          <p:nvPr/>
        </p:nvSpPr>
        <p:spPr>
          <a:xfrm>
            <a:off x="598147" y="2242756"/>
            <a:ext cx="3168352" cy="923289"/>
          </a:xfrm>
          <a:prstGeom prst="rightArrowCallout">
            <a:avLst>
              <a:gd fmla="val 26642" name="adj1"/>
              <a:gd fmla="val 25000" name="adj2"/>
              <a:gd fmla="val 25821" name="adj3"/>
              <a:gd fmla="val 75729" name="adj4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2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Aula a la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2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1a planta </a:t>
            </a:r>
            <a:endParaRPr b="1" i="0" sz="22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0" name="Google Shape;340;p13"/>
          <p:cNvSpPr/>
          <p:nvPr/>
        </p:nvSpPr>
        <p:spPr>
          <a:xfrm>
            <a:off x="3923928" y="2290302"/>
            <a:ext cx="4608512" cy="783148"/>
          </a:xfrm>
          <a:prstGeom prst="flowChartAlternateProcess">
            <a:avLst/>
          </a:prstGeom>
          <a:solidFill>
            <a:srgbClr val="FABF8E"/>
          </a:solidFill>
          <a:ln cap="flat" cmpd="sng" w="9525">
            <a:solidFill>
              <a:srgbClr val="F3CC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ca-ES" sz="20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Guiareu, amb la resta del grup, a la sortida pel seu itinerari</a:t>
            </a:r>
            <a:endParaRPr b="0" i="0" sz="2000" u="none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41" name="Google Shape;341;p13"/>
          <p:cNvSpPr/>
          <p:nvPr/>
        </p:nvSpPr>
        <p:spPr>
          <a:xfrm>
            <a:off x="577940" y="4815409"/>
            <a:ext cx="3168352" cy="923289"/>
          </a:xfrm>
          <a:prstGeom prst="rightArrowCallout">
            <a:avLst>
              <a:gd fmla="val 26642" name="adj1"/>
              <a:gd fmla="val 25000" name="adj2"/>
              <a:gd fmla="val 25821" name="adj3"/>
              <a:gd fmla="val 75729" name="adj4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2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Aula a la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2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2a planta</a:t>
            </a:r>
            <a:endParaRPr b="1" i="0" sz="2200" u="none" cap="none" strike="noStrik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2" name="Google Shape;342;p13"/>
          <p:cNvSpPr/>
          <p:nvPr/>
        </p:nvSpPr>
        <p:spPr>
          <a:xfrm>
            <a:off x="3923928" y="4365104"/>
            <a:ext cx="4608512" cy="1072589"/>
          </a:xfrm>
          <a:prstGeom prst="flowChartAlternateProcess">
            <a:avLst/>
          </a:prstGeom>
          <a:solidFill>
            <a:srgbClr val="FFFF00"/>
          </a:solidFill>
          <a:ln cap="flat" cmpd="sng" w="9525">
            <a:solidFill>
              <a:srgbClr val="F3CC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ca-ES" sz="1900" u="none" cap="none" strike="noStrike">
                <a:solidFill>
                  <a:srgbClr val="17365D"/>
                </a:solidFill>
                <a:latin typeface="Arial Black"/>
                <a:ea typeface="Arial Black"/>
                <a:cs typeface="Arial Black"/>
                <a:sym typeface="Arial Black"/>
              </a:rPr>
              <a:t>Acompanyar a plataforma de sortida d’emergència més propera</a:t>
            </a:r>
            <a:endParaRPr b="0" i="0" sz="1900" u="none" cap="none" strike="noStrike">
              <a:solidFill>
                <a:srgbClr val="17365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43" name="Google Shape;343;p13"/>
          <p:cNvSpPr/>
          <p:nvPr/>
        </p:nvSpPr>
        <p:spPr>
          <a:xfrm>
            <a:off x="3923928" y="3774705"/>
            <a:ext cx="4608512" cy="442630"/>
          </a:xfrm>
          <a:prstGeom prst="flowChartAlternateProcess">
            <a:avLst/>
          </a:prstGeom>
          <a:solidFill>
            <a:srgbClr val="FFFF00"/>
          </a:solidFill>
          <a:ln cap="flat" cmpd="sng" w="9525">
            <a:solidFill>
              <a:srgbClr val="F3CC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ca-ES" sz="1900" u="none" cap="none" strike="noStrike">
                <a:solidFill>
                  <a:srgbClr val="17365D"/>
                </a:solidFill>
                <a:latin typeface="Arial Black"/>
                <a:ea typeface="Arial Black"/>
                <a:cs typeface="Arial Black"/>
                <a:sym typeface="Arial Black"/>
              </a:rPr>
              <a:t>Afegir el nostre grup a un altre</a:t>
            </a:r>
            <a:endParaRPr b="0" i="0" sz="1900" u="none" cap="none" strike="noStrike">
              <a:solidFill>
                <a:srgbClr val="17365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44" name="Google Shape;344;p13"/>
          <p:cNvSpPr/>
          <p:nvPr/>
        </p:nvSpPr>
        <p:spPr>
          <a:xfrm>
            <a:off x="3923928" y="5610377"/>
            <a:ext cx="4608512" cy="1072589"/>
          </a:xfrm>
          <a:prstGeom prst="flowChartAlternateProcess">
            <a:avLst/>
          </a:prstGeom>
          <a:solidFill>
            <a:srgbClr val="FFFF00"/>
          </a:solidFill>
          <a:ln cap="flat" cmpd="sng" w="9525">
            <a:solidFill>
              <a:srgbClr val="F3CC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ca-ES" sz="1900" u="none" cap="none" strike="noStrike">
                <a:solidFill>
                  <a:srgbClr val="17365D"/>
                </a:solidFill>
                <a:latin typeface="Arial Black"/>
                <a:ea typeface="Arial Black"/>
                <a:cs typeface="Arial Black"/>
                <a:sym typeface="Arial Black"/>
              </a:rPr>
              <a:t>Notificar a coordinadora general que es troba a la plataforma de la sortida d’emergència</a:t>
            </a:r>
            <a:endParaRPr b="0" i="0" sz="1900" u="none" cap="none" strike="noStrike">
              <a:solidFill>
                <a:srgbClr val="17365D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45" name="Google Shape;345;p13"/>
          <p:cNvSpPr/>
          <p:nvPr/>
        </p:nvSpPr>
        <p:spPr>
          <a:xfrm>
            <a:off x="3766499" y="3654406"/>
            <a:ext cx="157429" cy="3168352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57150">
            <a:solidFill>
              <a:srgbClr val="E36C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5148064" y="426115"/>
            <a:ext cx="3508446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3200" u="none" cap="none" strike="noStrike">
                <a:solidFill>
                  <a:srgbClr val="366092"/>
                </a:solidFill>
                <a:latin typeface="Corben"/>
                <a:ea typeface="Corben"/>
                <a:cs typeface="Corben"/>
                <a:sym typeface="Corben"/>
              </a:rPr>
              <a:t>EVACUACIÓ</a:t>
            </a:r>
            <a:endParaRPr b="1" i="0" sz="3200" u="sng" cap="none" strike="noStrike">
              <a:solidFill>
                <a:srgbClr val="366092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4"/>
          <p:cNvSpPr/>
          <p:nvPr/>
        </p:nvSpPr>
        <p:spPr>
          <a:xfrm>
            <a:off x="0" y="-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4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4"/>
          <p:cNvSpPr/>
          <p:nvPr/>
        </p:nvSpPr>
        <p:spPr>
          <a:xfrm>
            <a:off x="0" y="3429000"/>
            <a:ext cx="61156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4"/>
          <p:cNvSpPr/>
          <p:nvPr/>
        </p:nvSpPr>
        <p:spPr>
          <a:xfrm rot="5400000">
            <a:off x="1414808" y="-1414808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4"/>
          <p:cNvSpPr/>
          <p:nvPr/>
        </p:nvSpPr>
        <p:spPr>
          <a:xfrm rot="-606947">
            <a:off x="-93309" y="366278"/>
            <a:ext cx="6192688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        </a:t>
            </a:r>
            <a:r>
              <a:rPr b="0" i="0" lang="ca-ES" sz="2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CONFINAMENT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RESPONSABLE DE GRUP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(Professorat a l’aula)</a:t>
            </a:r>
            <a:endParaRPr b="0" i="0" sz="2800" u="none" cap="none" strike="noStrike">
              <a:solidFill>
                <a:srgbClr val="7B4A3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6" name="Google Shape;356;p14"/>
          <p:cNvSpPr/>
          <p:nvPr/>
        </p:nvSpPr>
        <p:spPr>
          <a:xfrm>
            <a:off x="5233769" y="396737"/>
            <a:ext cx="3143272" cy="469293"/>
          </a:xfrm>
          <a:prstGeom prst="downArrow">
            <a:avLst>
              <a:gd fmla="val 43074" name="adj1"/>
              <a:gd fmla="val 50000" name="adj2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QUÈ FER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Cerrar la ventana #Soyvisual" id="357" name="Google Shape;35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820" y="1762246"/>
            <a:ext cx="1174680" cy="117468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4"/>
          <p:cNvSpPr/>
          <p:nvPr/>
        </p:nvSpPr>
        <p:spPr>
          <a:xfrm>
            <a:off x="1720588" y="1905156"/>
            <a:ext cx="3018326" cy="888860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1- Fer tancar finestres  persianes-lames per l’alumnat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la persona tiene miedo mirando por la puerta de su casa Fotografía de stock  - Alamy" id="359" name="Google Shape;35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476" y="3003053"/>
            <a:ext cx="1409112" cy="103623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4"/>
          <p:cNvSpPr/>
          <p:nvPr/>
        </p:nvSpPr>
        <p:spPr>
          <a:xfrm>
            <a:off x="2014110" y="3076742"/>
            <a:ext cx="3018326" cy="888860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2- Mirar passadís i fer entrar alumnat del grup a l’aula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Ilustración De Dibujos Animados De Clase De La Escuela Con Los Niños Fotos,  retratos, imágenes y fotografía de archivo libres de derecho. Image 35889353" id="361" name="Google Shape;36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7028" y="3987250"/>
            <a:ext cx="1167082" cy="117792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4"/>
          <p:cNvSpPr/>
          <p:nvPr/>
        </p:nvSpPr>
        <p:spPr>
          <a:xfrm>
            <a:off x="2276042" y="4210517"/>
            <a:ext cx="2957727" cy="79216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3- Fer recompte alumnat a l’aula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Els adolescents vacunats no s'hauran de confinar si hi ha positius a l'aula  | NacióDigital" id="363" name="Google Shape;363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48385" y="5110814"/>
            <a:ext cx="1620687" cy="103994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4"/>
          <p:cNvSpPr/>
          <p:nvPr/>
        </p:nvSpPr>
        <p:spPr>
          <a:xfrm>
            <a:off x="3117527" y="5234704"/>
            <a:ext cx="2764313" cy="79216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4- Mantenir alumnat assegut  i en calma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65" name="Google Shape;365;p14"/>
          <p:cNvSpPr/>
          <p:nvPr/>
        </p:nvSpPr>
        <p:spPr>
          <a:xfrm>
            <a:off x="691868" y="6234188"/>
            <a:ext cx="8252194" cy="578837"/>
          </a:xfrm>
          <a:prstGeom prst="flowChartAlternateProcess">
            <a:avLst/>
          </a:prstGeom>
          <a:solidFill>
            <a:srgbClr val="F3CC5F"/>
          </a:solidFill>
          <a:ln cap="flat" cmpd="sng" w="9525">
            <a:solidFill>
              <a:srgbClr val="F3CC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a-ES" sz="2800" u="none" cap="none" strike="noStrike">
                <a:solidFill>
                  <a:srgbClr val="003300"/>
                </a:solidFill>
                <a:latin typeface="Arial Narrow"/>
                <a:ea typeface="Arial Narrow"/>
                <a:cs typeface="Arial Narrow"/>
                <a:sym typeface="Arial Narrow"/>
              </a:rPr>
              <a:t>SEGUIR INSTRUCCIONS DE COORDINACIÓ DE PLANTA</a:t>
            </a:r>
            <a:endParaRPr b="0" i="0" sz="2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Fotos de Chaleco Naranja, +82.000 Fotos de stock gratuitas de gran calidad" id="366" name="Google Shape;366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38914" y="1813185"/>
            <a:ext cx="1381899" cy="107909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4"/>
          <p:cNvSpPr/>
          <p:nvPr/>
        </p:nvSpPr>
        <p:spPr>
          <a:xfrm>
            <a:off x="6012160" y="1949568"/>
            <a:ext cx="3019283" cy="85068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19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5- Notificar nombre alumnat a coordinació </a:t>
            </a:r>
            <a:r>
              <a:rPr b="1" i="0" lang="ca-ES" sz="1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(armilla taronja)</a:t>
            </a:r>
            <a:endParaRPr b="1" i="0" sz="12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5"/>
          <p:cNvSpPr/>
          <p:nvPr/>
        </p:nvSpPr>
        <p:spPr>
          <a:xfrm>
            <a:off x="0" y="-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5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5"/>
          <p:cNvSpPr/>
          <p:nvPr/>
        </p:nvSpPr>
        <p:spPr>
          <a:xfrm>
            <a:off x="0" y="3429000"/>
            <a:ext cx="61156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5"/>
          <p:cNvSpPr/>
          <p:nvPr/>
        </p:nvSpPr>
        <p:spPr>
          <a:xfrm rot="5400000">
            <a:off x="1414808" y="-1414808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5"/>
          <p:cNvSpPr/>
          <p:nvPr/>
        </p:nvSpPr>
        <p:spPr>
          <a:xfrm rot="-606947">
            <a:off x="-93309" y="366278"/>
            <a:ext cx="6192688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        </a:t>
            </a:r>
            <a:r>
              <a:rPr b="0" i="0" lang="ca-ES" sz="2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CONFINAMENT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0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PROFESSORAT PISTES ESPORTIVES</a:t>
            </a:r>
            <a:endParaRPr b="0" i="0" sz="2000" u="none" cap="none" strike="noStrike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77" name="Google Shape;377;p15"/>
          <p:cNvSpPr/>
          <p:nvPr/>
        </p:nvSpPr>
        <p:spPr>
          <a:xfrm>
            <a:off x="5429863" y="392030"/>
            <a:ext cx="3143272" cy="469293"/>
          </a:xfrm>
          <a:prstGeom prst="downArrow">
            <a:avLst>
              <a:gd fmla="val 43074" name="adj1"/>
              <a:gd fmla="val 50000" name="adj2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QUÈ FER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2558605" y="1715935"/>
            <a:ext cx="4442894" cy="888860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1- Dirigir alumnat al gimnàs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Ilustración De Dibujos Animados De Clase De La Escuela Con Los Niños Fotos,  retratos, imágenes y fotografía de archivo libres de derecho. Image 35889353" id="379" name="Google Shape;37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6919" y="2679750"/>
            <a:ext cx="1167082" cy="117792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5"/>
          <p:cNvSpPr/>
          <p:nvPr/>
        </p:nvSpPr>
        <p:spPr>
          <a:xfrm>
            <a:off x="2843808" y="2872630"/>
            <a:ext cx="4536504" cy="79216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2- Fer recompte alumnat a gimnàs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3145992" y="3861318"/>
            <a:ext cx="4666367" cy="950999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3- Mantenir alumnat assegut  i en calma, en cercle 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82" name="Google Shape;382;p15"/>
          <p:cNvSpPr/>
          <p:nvPr/>
        </p:nvSpPr>
        <p:spPr>
          <a:xfrm>
            <a:off x="691868" y="6234188"/>
            <a:ext cx="8252194" cy="578837"/>
          </a:xfrm>
          <a:prstGeom prst="flowChartAlternateProcess">
            <a:avLst/>
          </a:prstGeom>
          <a:solidFill>
            <a:srgbClr val="F3CC5F"/>
          </a:solidFill>
          <a:ln cap="flat" cmpd="sng" w="9525">
            <a:solidFill>
              <a:srgbClr val="F3CC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a-ES" sz="2800" u="none" cap="none" strike="noStrike">
                <a:solidFill>
                  <a:srgbClr val="003300"/>
                </a:solidFill>
                <a:latin typeface="Arial Narrow"/>
                <a:ea typeface="Arial Narrow"/>
                <a:cs typeface="Arial Narrow"/>
                <a:sym typeface="Arial Narrow"/>
              </a:rPr>
              <a:t>SEGUIR INSTRUCCIONS DE COORDINACIÓ </a:t>
            </a:r>
            <a:endParaRPr b="0" i="0" sz="2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3779912" y="5091891"/>
            <a:ext cx="4464496" cy="850682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19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4- Notificar nombre alumnat  i professorat a coordinació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(trucar a secretaria)</a:t>
            </a:r>
            <a:endParaRPr b="1" i="0" sz="2000" u="none" cap="none" strike="noStrike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evacuar a los estudiantes de la escuela conjunto de caracteres vectoriales  de color semi plano. personas" id="384" name="Google Shape;38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813" y="1724574"/>
            <a:ext cx="2228357" cy="955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la Intercultural » «La Escuelita»: un modelo educativo sin pupitres, ni  notas, ni amonestaciones" id="385" name="Google Shape;38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4968" y="3817942"/>
            <a:ext cx="1818067" cy="1020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 probable que hayas recibido llamadas en tu teléfono que nadie responde.  Hay un motivo" id="386" name="Google Shape;386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20588" y="4941168"/>
            <a:ext cx="1913127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0" y="-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6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6"/>
          <p:cNvSpPr/>
          <p:nvPr/>
        </p:nvSpPr>
        <p:spPr>
          <a:xfrm>
            <a:off x="0" y="3429000"/>
            <a:ext cx="61156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6"/>
          <p:cNvSpPr/>
          <p:nvPr/>
        </p:nvSpPr>
        <p:spPr>
          <a:xfrm rot="5400000">
            <a:off x="1414808" y="-1414808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6"/>
          <p:cNvSpPr/>
          <p:nvPr/>
        </p:nvSpPr>
        <p:spPr>
          <a:xfrm rot="-606947">
            <a:off x="-93309" y="366278"/>
            <a:ext cx="6192688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        </a:t>
            </a:r>
            <a:r>
              <a:rPr b="0" i="0" lang="ca-ES" sz="280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CONFINAMENT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PROFESSORAT AULA E1, E2 I DESPATX DUAL</a:t>
            </a:r>
            <a:endParaRPr b="0" i="0" sz="2800" u="none" cap="none" strike="noStrike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6" name="Google Shape;396;p16"/>
          <p:cNvSpPr/>
          <p:nvPr/>
        </p:nvSpPr>
        <p:spPr>
          <a:xfrm>
            <a:off x="5233769" y="396737"/>
            <a:ext cx="3143272" cy="469293"/>
          </a:xfrm>
          <a:prstGeom prst="downArrow">
            <a:avLst>
              <a:gd fmla="val 43074" name="adj1"/>
              <a:gd fmla="val 50000" name="adj2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QUÈ FER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Cerrar la ventana #Soyvisual" id="397" name="Google Shape;39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820" y="1762246"/>
            <a:ext cx="1174680" cy="117468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6"/>
          <p:cNvSpPr/>
          <p:nvPr/>
        </p:nvSpPr>
        <p:spPr>
          <a:xfrm>
            <a:off x="1720588" y="1905156"/>
            <a:ext cx="3018326" cy="888860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1- Fer tancar finestres  persianes-lames per alumnat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la persona tiene miedo mirando por la puerta de su casa Fotografía de stock  - Alamy" id="399" name="Google Shape;39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476" y="3003053"/>
            <a:ext cx="1409112" cy="103623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6"/>
          <p:cNvSpPr/>
          <p:nvPr/>
        </p:nvSpPr>
        <p:spPr>
          <a:xfrm>
            <a:off x="2014110" y="3076742"/>
            <a:ext cx="3018326" cy="888860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2- Mirar vestíbul i fer entrar alumnat del grup a l’aula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Ilustración De Dibujos Animados De Clase De La Escuela Con Los Niños Fotos,  retratos, imágenes y fotografía de archivo libres de derecho. Image 35889353" id="401" name="Google Shape;40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7028" y="3987250"/>
            <a:ext cx="1167082" cy="1177923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6"/>
          <p:cNvSpPr/>
          <p:nvPr/>
        </p:nvSpPr>
        <p:spPr>
          <a:xfrm>
            <a:off x="2276042" y="4210517"/>
            <a:ext cx="2957727" cy="79216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3- Fer recompte alumnat a l’aula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Els adolescents vacunats no s'hauran de confinar si hi ha positius a l'aula  | NacióDigital" id="403" name="Google Shape;403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48385" y="5110814"/>
            <a:ext cx="1620687" cy="103994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6"/>
          <p:cNvSpPr/>
          <p:nvPr/>
        </p:nvSpPr>
        <p:spPr>
          <a:xfrm>
            <a:off x="3117527" y="5234704"/>
            <a:ext cx="3110657" cy="79216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4- Mantenir l’alumnat  assegut  i en calma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6"/>
          <p:cNvSpPr/>
          <p:nvPr/>
        </p:nvSpPr>
        <p:spPr>
          <a:xfrm>
            <a:off x="691868" y="6234188"/>
            <a:ext cx="8252194" cy="578837"/>
          </a:xfrm>
          <a:prstGeom prst="flowChartAlternateProcess">
            <a:avLst/>
          </a:prstGeom>
          <a:solidFill>
            <a:srgbClr val="F3CC5F"/>
          </a:solidFill>
          <a:ln cap="flat" cmpd="sng" w="9525">
            <a:solidFill>
              <a:srgbClr val="F3CC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a-ES" sz="2800" u="none" cap="none" strike="noStrike">
                <a:solidFill>
                  <a:srgbClr val="003300"/>
                </a:solidFill>
                <a:latin typeface="Arial Narrow"/>
                <a:ea typeface="Arial Narrow"/>
                <a:cs typeface="Arial Narrow"/>
                <a:sym typeface="Arial Narrow"/>
              </a:rPr>
              <a:t>SEGUIR INSTRUCCIONS DE COORDINACIÓ</a:t>
            </a:r>
            <a:endParaRPr b="0" i="0" sz="2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6" name="Google Shape;406;p16"/>
          <p:cNvSpPr/>
          <p:nvPr/>
        </p:nvSpPr>
        <p:spPr>
          <a:xfrm>
            <a:off x="5569512" y="2936926"/>
            <a:ext cx="3245381" cy="1212154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19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5- Notificar nombre alumnat i professorat a coordinació </a:t>
            </a:r>
            <a:r>
              <a:rPr b="1" i="0" lang="ca-ES" sz="2000" u="none" cap="none" strike="noStrike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(trucar a secretaria)</a:t>
            </a:r>
            <a:endParaRPr b="1" i="0" sz="2000" u="none" cap="none" strike="noStrike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descr="Es probable que hayas recibido llamadas en tu teléfono que nadie responde.  Hay un motivo" id="407" name="Google Shape;407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28184" y="1762246"/>
            <a:ext cx="1913127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7"/>
          <p:cNvSpPr/>
          <p:nvPr/>
        </p:nvSpPr>
        <p:spPr>
          <a:xfrm>
            <a:off x="0" y="-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7"/>
          <p:cNvSpPr/>
          <p:nvPr/>
        </p:nvSpPr>
        <p:spPr>
          <a:xfrm>
            <a:off x="-22302" y="-11151"/>
            <a:ext cx="9188604" cy="6947210"/>
          </a:xfrm>
          <a:custGeom>
            <a:rect b="b" l="l" r="r" t="t"/>
            <a:pathLst>
              <a:path extrusionOk="0" h="6947210" w="9188604">
                <a:moveTo>
                  <a:pt x="22302" y="6947210"/>
                </a:moveTo>
                <a:lnTo>
                  <a:pt x="22302" y="6947210"/>
                </a:lnTo>
                <a:lnTo>
                  <a:pt x="0" y="11151"/>
                </a:lnTo>
                <a:lnTo>
                  <a:pt x="9166302" y="0"/>
                </a:lnTo>
                <a:lnTo>
                  <a:pt x="9188604" y="6924907"/>
                </a:lnTo>
                <a:lnTo>
                  <a:pt x="8720253" y="6936058"/>
                </a:lnTo>
                <a:lnTo>
                  <a:pt x="8709102" y="457200"/>
                </a:lnTo>
                <a:lnTo>
                  <a:pt x="457200" y="468351"/>
                </a:lnTo>
                <a:lnTo>
                  <a:pt x="457200" y="6924907"/>
                </a:lnTo>
                <a:lnTo>
                  <a:pt x="22302" y="694721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7"/>
          <p:cNvSpPr txBox="1"/>
          <p:nvPr/>
        </p:nvSpPr>
        <p:spPr>
          <a:xfrm>
            <a:off x="3311860" y="404664"/>
            <a:ext cx="2520280" cy="6404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n"/>
              <a:buNone/>
            </a:pPr>
            <a:r>
              <a:rPr b="1" i="0" lang="ca-ES" sz="3600" u="none" cap="none" strike="noStrike">
                <a:solidFill>
                  <a:srgbClr val="66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CÀRRECS</a:t>
            </a:r>
            <a:endParaRPr b="1" i="0" sz="3600" u="none" cap="none" strike="noStrike">
              <a:solidFill>
                <a:srgbClr val="6633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7"/>
          <p:cNvSpPr/>
          <p:nvPr/>
        </p:nvSpPr>
        <p:spPr>
          <a:xfrm>
            <a:off x="610103" y="6273225"/>
            <a:ext cx="7923794" cy="578837"/>
          </a:xfrm>
          <a:prstGeom prst="roundRect">
            <a:avLst>
              <a:gd fmla="val 16667" name="adj"/>
            </a:avLst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ca-E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Professorat designat per Coordinadora General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103" y="3200967"/>
            <a:ext cx="2887734" cy="1329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0103" y="1664873"/>
            <a:ext cx="2887734" cy="1420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0103" y="4678646"/>
            <a:ext cx="2887734" cy="144814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7"/>
          <p:cNvSpPr/>
          <p:nvPr/>
        </p:nvSpPr>
        <p:spPr>
          <a:xfrm>
            <a:off x="4214811" y="1532470"/>
            <a:ext cx="4389637" cy="1668497"/>
          </a:xfrm>
          <a:prstGeom prst="roundRect">
            <a:avLst>
              <a:gd fmla="val 16667" name="adj"/>
            </a:avLst>
          </a:prstGeom>
          <a:solidFill>
            <a:srgbClr val="93895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ca-ES" sz="2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COORDINADOR/A 1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ca-E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OFICINES I DESPATXOS 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ca-E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VESTÍBUL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ca-E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AULES PRIMERA PLANTA (EDIFICI PPAL)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ca-ES" sz="1600" u="none" cap="none" strike="noStrike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GIMNÀS (NOMÉS PER EVACUACIÓ)</a:t>
            </a:r>
            <a:endParaRPr b="0" i="0" sz="1600" u="none" cap="none" strike="noStrike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7"/>
          <p:cNvSpPr/>
          <p:nvPr/>
        </p:nvSpPr>
        <p:spPr>
          <a:xfrm>
            <a:off x="4214811" y="3490062"/>
            <a:ext cx="4389637" cy="851252"/>
          </a:xfrm>
          <a:prstGeom prst="roundRect">
            <a:avLst>
              <a:gd fmla="val 16667" name="adj"/>
            </a:avLst>
          </a:prstGeom>
          <a:solidFill>
            <a:srgbClr val="93895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ca-ES" sz="2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COORDINADOR/A 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ca-E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SEGONA PLANTA (TOTS ELS EDIFICIS)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7"/>
          <p:cNvSpPr/>
          <p:nvPr/>
        </p:nvSpPr>
        <p:spPr>
          <a:xfrm>
            <a:off x="4214810" y="4807750"/>
            <a:ext cx="4389637" cy="1396082"/>
          </a:xfrm>
          <a:prstGeom prst="roundRect">
            <a:avLst>
              <a:gd fmla="val 16667" name="adj"/>
            </a:avLst>
          </a:prstGeom>
          <a:solidFill>
            <a:srgbClr val="93895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ca-ES" sz="2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COORDINADOR/A 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ca-E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PLANTA BAIXA (EDIFICI CICLES)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ca-E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PRIMERA PLANTA (EDIFICI CICLES)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ca-ES" sz="1600" u="none" cap="none" strike="noStrike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E1,E2 I DUAL (NOMÉS PER EVACUACIÓ)</a:t>
            </a:r>
            <a:endParaRPr b="0" i="0" sz="1600" u="none" cap="none" strike="noStrike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7"/>
          <p:cNvSpPr/>
          <p:nvPr/>
        </p:nvSpPr>
        <p:spPr>
          <a:xfrm>
            <a:off x="3643310" y="2186705"/>
            <a:ext cx="500067" cy="5000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7"/>
          <p:cNvSpPr/>
          <p:nvPr/>
        </p:nvSpPr>
        <p:spPr>
          <a:xfrm>
            <a:off x="3643310" y="5255758"/>
            <a:ext cx="500067" cy="5000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7"/>
          <p:cNvSpPr/>
          <p:nvPr/>
        </p:nvSpPr>
        <p:spPr>
          <a:xfrm>
            <a:off x="3643309" y="3665655"/>
            <a:ext cx="500067" cy="5000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7"/>
          <p:cNvSpPr/>
          <p:nvPr/>
        </p:nvSpPr>
        <p:spPr>
          <a:xfrm>
            <a:off x="1871700" y="809999"/>
            <a:ext cx="5400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COORDINACIÓ DE PLANTA</a:t>
            </a:r>
            <a:endParaRPr b="0" i="0" sz="2800" u="none" cap="none" strike="noStrike">
              <a:solidFill>
                <a:srgbClr val="7B4A3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6" name="Google Shape;426;p17"/>
          <p:cNvSpPr/>
          <p:nvPr/>
        </p:nvSpPr>
        <p:spPr>
          <a:xfrm rot="-1946342">
            <a:off x="179511" y="-52887"/>
            <a:ext cx="2448272" cy="1988106"/>
          </a:xfrm>
          <a:prstGeom prst="irregularSeal1">
            <a:avLst/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ARMILLA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TARONJA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8"/>
          <p:cNvSpPr/>
          <p:nvPr/>
        </p:nvSpPr>
        <p:spPr>
          <a:xfrm>
            <a:off x="0" y="-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8"/>
          <p:cNvSpPr/>
          <p:nvPr/>
        </p:nvSpPr>
        <p:spPr>
          <a:xfrm>
            <a:off x="-22302" y="-11151"/>
            <a:ext cx="9188604" cy="6947210"/>
          </a:xfrm>
          <a:custGeom>
            <a:rect b="b" l="l" r="r" t="t"/>
            <a:pathLst>
              <a:path extrusionOk="0" h="6947210" w="9188604">
                <a:moveTo>
                  <a:pt x="22302" y="6947210"/>
                </a:moveTo>
                <a:lnTo>
                  <a:pt x="22302" y="6947210"/>
                </a:lnTo>
                <a:lnTo>
                  <a:pt x="0" y="11151"/>
                </a:lnTo>
                <a:lnTo>
                  <a:pt x="9166302" y="0"/>
                </a:lnTo>
                <a:lnTo>
                  <a:pt x="9188604" y="6924907"/>
                </a:lnTo>
                <a:lnTo>
                  <a:pt x="8720253" y="6936058"/>
                </a:lnTo>
                <a:lnTo>
                  <a:pt x="8709102" y="457200"/>
                </a:lnTo>
                <a:lnTo>
                  <a:pt x="457200" y="468351"/>
                </a:lnTo>
                <a:lnTo>
                  <a:pt x="457200" y="6924907"/>
                </a:lnTo>
                <a:lnTo>
                  <a:pt x="22302" y="694721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8"/>
          <p:cNvSpPr txBox="1"/>
          <p:nvPr/>
        </p:nvSpPr>
        <p:spPr>
          <a:xfrm>
            <a:off x="3311860" y="404664"/>
            <a:ext cx="2520280" cy="6404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n"/>
              <a:buNone/>
            </a:pPr>
            <a:r>
              <a:rPr b="1" i="0" lang="ca-ES" sz="3600" u="none" cap="none" strike="noStrike">
                <a:solidFill>
                  <a:srgbClr val="66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CÀRRECS</a:t>
            </a:r>
            <a:endParaRPr b="1" i="0" sz="3600" u="none" cap="none" strike="noStrike">
              <a:solidFill>
                <a:srgbClr val="6633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34" name="Google Shape;434;p18"/>
          <p:cNvSpPr/>
          <p:nvPr/>
        </p:nvSpPr>
        <p:spPr>
          <a:xfrm>
            <a:off x="1871700" y="809999"/>
            <a:ext cx="5400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COORDINACIÓ DE PLANTA</a:t>
            </a:r>
            <a:endParaRPr b="0" i="0" sz="2800" u="none" cap="none" strike="noStrike">
              <a:solidFill>
                <a:srgbClr val="7B4A3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35" name="Google Shape;435;p18"/>
          <p:cNvSpPr txBox="1"/>
          <p:nvPr/>
        </p:nvSpPr>
        <p:spPr>
          <a:xfrm>
            <a:off x="401362" y="2044140"/>
            <a:ext cx="8280921" cy="3313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ca-ES" sz="2800" u="none" cap="none" strike="noStrike">
                <a:solidFill>
                  <a:srgbClr val="632423"/>
                </a:solidFill>
                <a:latin typeface="Arial Narrow"/>
                <a:ea typeface="Arial Narrow"/>
                <a:cs typeface="Arial Narrow"/>
                <a:sym typeface="Arial Narrow"/>
              </a:rPr>
              <a:t>VERIFICAR TOTES LES INSTAL·LACIONS ASSIGNADES</a:t>
            </a:r>
            <a:endParaRPr b="0" i="0" sz="2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a-ES" sz="3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Ha de vigilar que no quedi ningú: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1" marL="457200" marR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F243E"/>
              </a:buClr>
              <a:buSzPts val="3200"/>
              <a:buFont typeface="Arial Narrow"/>
              <a:buChar char="-"/>
            </a:pPr>
            <a:r>
              <a:rPr b="1" i="0" lang="ca-ES" sz="3200" u="none" cap="none" strike="noStrike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Als serveis.</a:t>
            </a:r>
            <a:endParaRPr b="1" i="0" sz="3200" u="none" cap="none" strike="noStrike">
              <a:solidFill>
                <a:srgbClr val="0F243E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03200" lvl="1" marL="457200" marR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F243E"/>
              </a:buClr>
              <a:buSzPts val="3200"/>
              <a:buFont typeface="Arial Narrow"/>
              <a:buChar char="-"/>
            </a:pPr>
            <a:r>
              <a:rPr b="1" i="0" lang="ca-ES" sz="3200" u="none" cap="none" strike="noStrike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A les aules.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1" marL="457200" marR="0" rtl="0" algn="just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F243E"/>
              </a:buClr>
              <a:buSzPts val="3200"/>
              <a:buFont typeface="Arial Narrow"/>
              <a:buChar char="-"/>
            </a:pPr>
            <a:r>
              <a:rPr b="1" i="0" lang="ca-ES" sz="3200" u="none" cap="none" strike="noStrike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A qualsevol altre lloc.</a:t>
            </a:r>
            <a:endParaRPr b="1" i="0" sz="3200" u="none" cap="none" strike="noStrike">
              <a:solidFill>
                <a:srgbClr val="0F243E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6" name="Google Shape;436;p18"/>
          <p:cNvSpPr txBox="1"/>
          <p:nvPr/>
        </p:nvSpPr>
        <p:spPr>
          <a:xfrm>
            <a:off x="1" y="6156327"/>
            <a:ext cx="9144000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40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S'adreçarà a punt de concentració.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8"/>
          <p:cNvSpPr txBox="1"/>
          <p:nvPr/>
        </p:nvSpPr>
        <p:spPr>
          <a:xfrm>
            <a:off x="25215" y="1520960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8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EVACUACIÓ</a:t>
            </a:r>
            <a:endParaRPr b="1" i="0" sz="2800" u="sng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38" name="Google Shape;43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15143" y="3286124"/>
            <a:ext cx="1609004" cy="171451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8"/>
          <p:cNvSpPr/>
          <p:nvPr/>
        </p:nvSpPr>
        <p:spPr>
          <a:xfrm>
            <a:off x="611560" y="5357827"/>
            <a:ext cx="7920879" cy="646941"/>
          </a:xfrm>
          <a:prstGeom prst="roundRect">
            <a:avLst>
              <a:gd fmla="val 16667" name="adj"/>
            </a:avLst>
          </a:prstGeom>
          <a:solidFill>
            <a:srgbClr val="49442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32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Notificarà a la Coordinadora General el resultat.</a:t>
            </a:r>
            <a:endParaRPr b="1" i="0" sz="32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0" name="Google Shape;440;p18"/>
          <p:cNvSpPr/>
          <p:nvPr/>
        </p:nvSpPr>
        <p:spPr>
          <a:xfrm rot="-1946342">
            <a:off x="179511" y="-52887"/>
            <a:ext cx="2448272" cy="1988106"/>
          </a:xfrm>
          <a:prstGeom prst="irregularSeal1">
            <a:avLst/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ARMILLA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TARONJA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56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956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9"/>
          <p:cNvSpPr/>
          <p:nvPr/>
        </p:nvSpPr>
        <p:spPr>
          <a:xfrm>
            <a:off x="0" y="-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9"/>
          <p:cNvSpPr/>
          <p:nvPr/>
        </p:nvSpPr>
        <p:spPr>
          <a:xfrm>
            <a:off x="-22302" y="-11151"/>
            <a:ext cx="9188604" cy="6947210"/>
          </a:xfrm>
          <a:custGeom>
            <a:rect b="b" l="l" r="r" t="t"/>
            <a:pathLst>
              <a:path extrusionOk="0" h="6947210" w="9188604">
                <a:moveTo>
                  <a:pt x="22302" y="6947210"/>
                </a:moveTo>
                <a:lnTo>
                  <a:pt x="22302" y="6947210"/>
                </a:lnTo>
                <a:lnTo>
                  <a:pt x="0" y="11151"/>
                </a:lnTo>
                <a:lnTo>
                  <a:pt x="9166302" y="0"/>
                </a:lnTo>
                <a:lnTo>
                  <a:pt x="9188604" y="6924907"/>
                </a:lnTo>
                <a:lnTo>
                  <a:pt x="8720253" y="6936058"/>
                </a:lnTo>
                <a:lnTo>
                  <a:pt x="8709102" y="457200"/>
                </a:lnTo>
                <a:lnTo>
                  <a:pt x="457200" y="468351"/>
                </a:lnTo>
                <a:lnTo>
                  <a:pt x="457200" y="6924907"/>
                </a:lnTo>
                <a:lnTo>
                  <a:pt x="22302" y="694721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9"/>
          <p:cNvSpPr txBox="1"/>
          <p:nvPr/>
        </p:nvSpPr>
        <p:spPr>
          <a:xfrm>
            <a:off x="3311860" y="404664"/>
            <a:ext cx="2520280" cy="6404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n"/>
              <a:buNone/>
            </a:pPr>
            <a:r>
              <a:rPr b="1" i="0" lang="ca-ES" sz="3600" u="none" cap="none" strike="noStrike">
                <a:solidFill>
                  <a:srgbClr val="66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CÀRRECS</a:t>
            </a:r>
            <a:endParaRPr b="1" i="0" sz="3600" u="none" cap="none" strike="noStrike">
              <a:solidFill>
                <a:srgbClr val="6633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48" name="Google Shape;448;p19"/>
          <p:cNvSpPr/>
          <p:nvPr/>
        </p:nvSpPr>
        <p:spPr>
          <a:xfrm>
            <a:off x="1871700" y="809999"/>
            <a:ext cx="5400600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COORDINACIÓ DE PLANTA</a:t>
            </a:r>
            <a:endParaRPr b="0" i="0" sz="2800" u="none" cap="none" strike="noStrike">
              <a:solidFill>
                <a:srgbClr val="7B4A3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9" name="Google Shape;449;p19"/>
          <p:cNvSpPr txBox="1"/>
          <p:nvPr/>
        </p:nvSpPr>
        <p:spPr>
          <a:xfrm>
            <a:off x="18151" y="6273265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32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Notificarà a espais assignats noves instruccions.</a:t>
            </a:r>
            <a:endParaRPr b="0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9"/>
          <p:cNvSpPr txBox="1"/>
          <p:nvPr/>
        </p:nvSpPr>
        <p:spPr>
          <a:xfrm>
            <a:off x="-1" y="1414784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8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CONFINAMENT</a:t>
            </a:r>
            <a:endParaRPr b="1" i="0" sz="2800" u="sng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1" name="Google Shape;451;p19"/>
          <p:cNvSpPr/>
          <p:nvPr/>
        </p:nvSpPr>
        <p:spPr>
          <a:xfrm>
            <a:off x="611559" y="5733256"/>
            <a:ext cx="7920879" cy="646941"/>
          </a:xfrm>
          <a:prstGeom prst="roundRect">
            <a:avLst>
              <a:gd fmla="val 16667" name="adj"/>
            </a:avLst>
          </a:prstGeom>
          <a:solidFill>
            <a:srgbClr val="49442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32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Notificarà a la Coordinadora General el resultat.</a:t>
            </a:r>
            <a:endParaRPr b="1" i="0" sz="32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2" name="Google Shape;452;p19"/>
          <p:cNvSpPr txBox="1"/>
          <p:nvPr/>
        </p:nvSpPr>
        <p:spPr>
          <a:xfrm>
            <a:off x="431539" y="1929920"/>
            <a:ext cx="8280920" cy="2677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ca-ES" sz="2800" u="none" cap="none" strike="noStrike">
                <a:solidFill>
                  <a:srgbClr val="663300"/>
                </a:solidFill>
                <a:latin typeface="Arial Narrow"/>
                <a:ea typeface="Arial Narrow"/>
                <a:cs typeface="Arial Narrow"/>
                <a:sym typeface="Arial Narrow"/>
              </a:rPr>
              <a:t>SUPERVISAR LES INSTAL·LACIONS ASSIGNADES</a:t>
            </a:r>
            <a:endParaRPr b="0" i="0" sz="2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3200"/>
              <a:buFont typeface="Arial Narrow"/>
              <a:buChar char="-"/>
            </a:pPr>
            <a:r>
              <a:rPr b="1" i="0" lang="ca-ES" sz="2800" u="none" cap="none" strike="noStrike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Ha de vigilar que:</a:t>
            </a:r>
            <a:endParaRPr b="0" i="0" sz="2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57200" lvl="1" marL="711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ca-ES" sz="2800" u="none" cap="none" strike="noStrike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Tothom sigui a la seva aula corresponent.</a:t>
            </a:r>
            <a:endParaRPr b="1" i="0" sz="2800" u="none" cap="none" strike="noStrike">
              <a:solidFill>
                <a:srgbClr val="00206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57200" lvl="1" marL="711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ca-ES" sz="2800" u="none" cap="none" strike="noStrike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Si hi ha alumnes fora de l’aula (passadissos, etc) els ha de dirigir a la seva aula.</a:t>
            </a:r>
            <a:endParaRPr b="1" i="0" sz="2800" u="none" cap="none" strike="noStrike">
              <a:solidFill>
                <a:srgbClr val="00206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457200" lvl="1" marL="711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b="1" i="0" lang="ca-ES" sz="2800" u="none" cap="none" strike="noStrike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No quedi ningú fora d’aula o espais de confinament.</a:t>
            </a:r>
            <a:endParaRPr b="1" i="0" sz="2800" u="none" cap="none" strike="noStrike">
              <a:solidFill>
                <a:srgbClr val="0020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3" name="Google Shape;453;p19"/>
          <p:cNvSpPr txBox="1"/>
          <p:nvPr/>
        </p:nvSpPr>
        <p:spPr>
          <a:xfrm>
            <a:off x="1871700" y="4799650"/>
            <a:ext cx="5209200" cy="861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5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NO POT SORTIR A L’EXTERIOR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25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Es desplaçarà per interior edificis</a:t>
            </a:r>
            <a:endParaRPr b="0" i="0" sz="25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9"/>
          <p:cNvSpPr/>
          <p:nvPr/>
        </p:nvSpPr>
        <p:spPr>
          <a:xfrm rot="-1946342">
            <a:off x="179511" y="-52887"/>
            <a:ext cx="2448272" cy="1988106"/>
          </a:xfrm>
          <a:prstGeom prst="irregularSeal1">
            <a:avLst/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ARMILLA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TARONJA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56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56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56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56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91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"/>
          <p:cNvSpPr/>
          <p:nvPr/>
        </p:nvSpPr>
        <p:spPr>
          <a:xfrm>
            <a:off x="0" y="-44624"/>
            <a:ext cx="9144000" cy="6902624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"/>
          <p:cNvSpPr/>
          <p:nvPr/>
        </p:nvSpPr>
        <p:spPr>
          <a:xfrm rot="10800000">
            <a:off x="7956376" y="0"/>
            <a:ext cx="118762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0" y="3429000"/>
            <a:ext cx="611560" cy="3473624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"/>
          <p:cNvSpPr/>
          <p:nvPr/>
        </p:nvSpPr>
        <p:spPr>
          <a:xfrm rot="5400000">
            <a:off x="1414808" y="-1414808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41650">
            <a:off x="173729" y="279337"/>
            <a:ext cx="2811279" cy="99810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"/>
          <p:cNvSpPr/>
          <p:nvPr/>
        </p:nvSpPr>
        <p:spPr>
          <a:xfrm>
            <a:off x="428596" y="1428736"/>
            <a:ext cx="7992888" cy="467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4400"/>
              <a:buFont typeface="Arial Rounded"/>
              <a:buNone/>
            </a:pPr>
            <a:r>
              <a:rPr b="1" i="0" lang="ca-ES" sz="4400" u="sng" cap="none" strike="noStrike">
                <a:solidFill>
                  <a:srgbClr val="E36C09"/>
                </a:solidFill>
                <a:latin typeface="Arial Rounded"/>
                <a:ea typeface="Arial Rounded"/>
                <a:cs typeface="Arial Rounded"/>
                <a:sym typeface="Arial Rounded"/>
              </a:rPr>
              <a:t>ÍNDEX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E36C09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600"/>
              <a:buFont typeface="Arial Rounded"/>
              <a:buAutoNum type="arabicPeriod"/>
            </a:pPr>
            <a:r>
              <a:rPr b="1" i="0" lang="ca-ES" sz="3600" u="none" cap="none" strike="noStrike">
                <a:solidFill>
                  <a:srgbClr val="974806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ACTUACIONS D’EMERGÈNCIA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600"/>
              <a:buFont typeface="Arial Rounded"/>
              <a:buAutoNum type="arabicPeriod"/>
            </a:pPr>
            <a:r>
              <a:rPr b="1" i="0" lang="ca-ES" sz="3600" u="none" cap="none" strike="noStrike">
                <a:solidFill>
                  <a:srgbClr val="974806"/>
                </a:solidFill>
                <a:latin typeface="Arial Rounded"/>
                <a:ea typeface="Arial Rounded"/>
                <a:cs typeface="Arial Rounded"/>
                <a:sym typeface="Arial Rounded"/>
              </a:rPr>
              <a:t>CÀRRECS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600"/>
              <a:buFont typeface="Arial Rounded"/>
              <a:buAutoNum type="arabicPeriod"/>
            </a:pPr>
            <a:r>
              <a:rPr b="1" i="0" lang="ca-ES" sz="3600" u="none" cap="none" strike="noStrike">
                <a:solidFill>
                  <a:srgbClr val="974806"/>
                </a:solidFill>
                <a:latin typeface="Arial Rounded"/>
                <a:ea typeface="Arial Rounded"/>
                <a:cs typeface="Arial Rounded"/>
                <a:sym typeface="Arial Rounded"/>
              </a:rPr>
              <a:t>FUNCIONS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600"/>
              <a:buFont typeface="Arial Rounded"/>
              <a:buAutoNum type="arabicPeriod"/>
            </a:pPr>
            <a:r>
              <a:rPr b="1" i="0" lang="ca-ES" sz="3600" u="none" cap="none" strike="noStrike">
                <a:solidFill>
                  <a:srgbClr val="974806"/>
                </a:solidFill>
                <a:latin typeface="Arial Rounded"/>
                <a:ea typeface="Arial Rounded"/>
                <a:cs typeface="Arial Rounded"/>
                <a:sym typeface="Arial Rounded"/>
              </a:rPr>
              <a:t>TUTORIA ALUMNAT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600"/>
              <a:buFont typeface="Arial Rounded"/>
              <a:buAutoNum type="arabicPeriod"/>
            </a:pPr>
            <a:r>
              <a:rPr b="1" i="0" lang="ca-ES" sz="3600" u="none" cap="none" strike="noStrike">
                <a:solidFill>
                  <a:srgbClr val="974806"/>
                </a:solidFill>
                <a:latin typeface="Arial Rounded"/>
                <a:ea typeface="Arial Rounded"/>
                <a:cs typeface="Arial Rounded"/>
                <a:sym typeface="Arial Rounded"/>
              </a:rPr>
              <a:t>ITINERARIS D’EVACUACIÓ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1" i="0" sz="2400" u="none" cap="none" strike="noStrike">
              <a:solidFill>
                <a:srgbClr val="974806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974806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1" i="0" sz="1400" u="none" cap="none" strike="noStrike">
              <a:solidFill>
                <a:srgbClr val="E36C0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0"/>
          <p:cNvSpPr/>
          <p:nvPr/>
        </p:nvSpPr>
        <p:spPr>
          <a:xfrm>
            <a:off x="0" y="-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0"/>
          <p:cNvSpPr/>
          <p:nvPr/>
        </p:nvSpPr>
        <p:spPr>
          <a:xfrm>
            <a:off x="-22302" y="-11151"/>
            <a:ext cx="9188604" cy="6947210"/>
          </a:xfrm>
          <a:custGeom>
            <a:rect b="b" l="l" r="r" t="t"/>
            <a:pathLst>
              <a:path extrusionOk="0" h="6947210" w="9188604">
                <a:moveTo>
                  <a:pt x="22302" y="6947210"/>
                </a:moveTo>
                <a:lnTo>
                  <a:pt x="22302" y="6947210"/>
                </a:lnTo>
                <a:lnTo>
                  <a:pt x="0" y="11151"/>
                </a:lnTo>
                <a:lnTo>
                  <a:pt x="9166302" y="0"/>
                </a:lnTo>
                <a:lnTo>
                  <a:pt x="9188604" y="6924907"/>
                </a:lnTo>
                <a:lnTo>
                  <a:pt x="8720253" y="6936058"/>
                </a:lnTo>
                <a:lnTo>
                  <a:pt x="8709102" y="457200"/>
                </a:lnTo>
                <a:lnTo>
                  <a:pt x="457200" y="468351"/>
                </a:lnTo>
                <a:lnTo>
                  <a:pt x="457200" y="6924907"/>
                </a:lnTo>
                <a:lnTo>
                  <a:pt x="22302" y="694721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0"/>
          <p:cNvSpPr txBox="1"/>
          <p:nvPr/>
        </p:nvSpPr>
        <p:spPr>
          <a:xfrm>
            <a:off x="3311860" y="404664"/>
            <a:ext cx="2520280" cy="6404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n"/>
              <a:buNone/>
            </a:pPr>
            <a:r>
              <a:rPr b="1" i="0" lang="ca-ES" sz="3600" u="none" cap="none" strike="noStrike">
                <a:solidFill>
                  <a:srgbClr val="66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CÀRRECS</a:t>
            </a:r>
            <a:endParaRPr b="1" i="0" sz="3600" u="none" cap="none" strike="noStrike">
              <a:solidFill>
                <a:srgbClr val="6633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62" name="Google Shape;462;p20"/>
          <p:cNvSpPr/>
          <p:nvPr/>
        </p:nvSpPr>
        <p:spPr>
          <a:xfrm>
            <a:off x="739332" y="1246172"/>
            <a:ext cx="7776864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RESPONSABLE PUNT CONCENTRACIÓ</a:t>
            </a:r>
            <a:endParaRPr b="0" i="0" sz="2800" u="none" cap="none" strike="noStrike">
              <a:solidFill>
                <a:srgbClr val="7B4A3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3" name="Google Shape;463;p20"/>
          <p:cNvSpPr txBox="1"/>
          <p:nvPr/>
        </p:nvSpPr>
        <p:spPr>
          <a:xfrm>
            <a:off x="459124" y="1975520"/>
            <a:ext cx="8225751" cy="2677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</a:pPr>
            <a:r>
              <a:rPr b="0" i="0" lang="ca-ES" sz="24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Recollir l’armilla d’identificació a </a:t>
            </a:r>
            <a:r>
              <a:rPr b="1" i="0" lang="ca-ES" sz="24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secretaria</a:t>
            </a:r>
            <a:r>
              <a:rPr b="0" i="0" lang="ca-ES" sz="24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  i documents de control.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Arial"/>
              <a:buChar char="•"/>
            </a:pPr>
            <a:r>
              <a:rPr b="0" i="0" lang="ca-ES" sz="24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Anotar, a l’informe proporcionat, les dades dels responsables d’aula.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</a:pPr>
            <a:r>
              <a:rPr b="0" i="0" lang="ca-ES" sz="24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Indicar a la coordinadora general el resultat.</a:t>
            </a:r>
            <a:endParaRPr b="0" i="0" sz="2400" u="none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4" name="Google Shape;464;p20"/>
          <p:cNvSpPr txBox="1"/>
          <p:nvPr/>
        </p:nvSpPr>
        <p:spPr>
          <a:xfrm>
            <a:off x="306588" y="5702336"/>
            <a:ext cx="8642352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36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ESPECIALMENT QUAN LI HAN INDICAT QUE NO HI ÉS TOTHOM</a:t>
            </a:r>
            <a:endParaRPr b="0" i="0" sz="3600" u="none" cap="none" strike="noStrike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Señales Viales PVC Riesgo Indeterminado" id="465" name="Google Shape;46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5936" y="4653136"/>
            <a:ext cx="1152128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20"/>
          <p:cNvSpPr/>
          <p:nvPr/>
        </p:nvSpPr>
        <p:spPr>
          <a:xfrm rot="-1946342">
            <a:off x="150501" y="79045"/>
            <a:ext cx="1633080" cy="1469469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ca-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ARMILLA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ca-E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GROGA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1"/>
          <p:cNvSpPr/>
          <p:nvPr/>
        </p:nvSpPr>
        <p:spPr>
          <a:xfrm>
            <a:off x="10574" y="3680"/>
            <a:ext cx="9178724" cy="6858000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1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1"/>
          <p:cNvSpPr/>
          <p:nvPr/>
        </p:nvSpPr>
        <p:spPr>
          <a:xfrm>
            <a:off x="-6788" y="3495078"/>
            <a:ext cx="61156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1"/>
          <p:cNvSpPr/>
          <p:nvPr/>
        </p:nvSpPr>
        <p:spPr>
          <a:xfrm>
            <a:off x="33223" y="3269005"/>
            <a:ext cx="9133426" cy="1940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72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 b="0" i="0" sz="7200" u="none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44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TUTORIA ALUMNAT</a:t>
            </a:r>
            <a:endParaRPr b="0" i="0" sz="4400" u="none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descr="Sistemas de audio evacuación, los aspectos más importantes a tener en  cuenta en su implementación" id="475" name="Google Shape;475;p2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stemas de audio evacuación, los aspectos más importantes a tener en  cuenta en su implementación" id="476" name="Google Shape;476;p21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in en Emprendimiento" id="477" name="Google Shape;47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9712" y="285780"/>
            <a:ext cx="5076585" cy="317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2"/>
          <p:cNvSpPr/>
          <p:nvPr/>
        </p:nvSpPr>
        <p:spPr>
          <a:xfrm>
            <a:off x="0" y="-8645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2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22"/>
          <p:cNvSpPr/>
          <p:nvPr/>
        </p:nvSpPr>
        <p:spPr>
          <a:xfrm>
            <a:off x="-8205" y="3255551"/>
            <a:ext cx="61156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2"/>
          <p:cNvSpPr/>
          <p:nvPr/>
        </p:nvSpPr>
        <p:spPr>
          <a:xfrm rot="5400000">
            <a:off x="1414808" y="-1414808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2"/>
          <p:cNvSpPr/>
          <p:nvPr/>
        </p:nvSpPr>
        <p:spPr>
          <a:xfrm rot="-699185">
            <a:off x="-90894" y="215480"/>
            <a:ext cx="6192688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TUTORIA DE GRUP</a:t>
            </a:r>
            <a:endParaRPr b="0" i="0" sz="2800" u="none" cap="none" strike="noStrike">
              <a:solidFill>
                <a:srgbClr val="7B4A3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87" name="Google Shape;487;p22"/>
          <p:cNvSpPr/>
          <p:nvPr/>
        </p:nvSpPr>
        <p:spPr>
          <a:xfrm flipH="1" rot="-705744">
            <a:off x="166747" y="775732"/>
            <a:ext cx="7344816" cy="561811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DIFERENCIAR LES POSSIBLES EMERGÈNCIES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2"/>
          <p:cNvSpPr/>
          <p:nvPr/>
        </p:nvSpPr>
        <p:spPr>
          <a:xfrm rot="-653799">
            <a:off x="975702" y="2008673"/>
            <a:ext cx="2851578" cy="470108"/>
          </a:xfrm>
          <a:prstGeom prst="ellipse">
            <a:avLst/>
          </a:prstGeom>
          <a:solidFill>
            <a:srgbClr val="974806"/>
          </a:solidFill>
          <a:ln>
            <a:noFill/>
          </a:ln>
          <a:effectLst>
            <a:outerShdw rotWithShape="0" algn="ctr" dir="3806097" dist="28398">
              <a:srgbClr val="4E6128">
                <a:alpha val="4862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ca-ES" sz="1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EVACUACIÓ</a:t>
            </a:r>
            <a:endParaRPr b="1" i="0" sz="1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9" name="Google Shape;489;p22"/>
          <p:cNvSpPr/>
          <p:nvPr/>
        </p:nvSpPr>
        <p:spPr>
          <a:xfrm rot="-646453">
            <a:off x="4152317" y="1327600"/>
            <a:ext cx="2817431" cy="485755"/>
          </a:xfrm>
          <a:prstGeom prst="ellipse">
            <a:avLst/>
          </a:prstGeom>
          <a:solidFill>
            <a:srgbClr val="974806"/>
          </a:solidFill>
          <a:ln>
            <a:noFill/>
          </a:ln>
          <a:effectLst>
            <a:outerShdw rotWithShape="0" algn="ctr" dir="3806097" dist="28398">
              <a:srgbClr val="4E6128">
                <a:alpha val="4862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ca-ES" sz="1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CONFINAMENT</a:t>
            </a:r>
            <a:endParaRPr b="1" i="0" sz="1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0" name="Google Shape;490;p22"/>
          <p:cNvSpPr/>
          <p:nvPr/>
        </p:nvSpPr>
        <p:spPr>
          <a:xfrm rot="4781164">
            <a:off x="2110088" y="1622598"/>
            <a:ext cx="250033" cy="5000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2"/>
          <p:cNvSpPr/>
          <p:nvPr/>
        </p:nvSpPr>
        <p:spPr>
          <a:xfrm rot="4730325">
            <a:off x="5297457" y="930282"/>
            <a:ext cx="250033" cy="5000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2"/>
          <p:cNvSpPr/>
          <p:nvPr/>
        </p:nvSpPr>
        <p:spPr>
          <a:xfrm flipH="1" rot="-705744">
            <a:off x="426421" y="2218089"/>
            <a:ext cx="7344816" cy="561811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IDENTIFICAR ELS TIPUS D’ALARMES</a:t>
            </a:r>
            <a:endParaRPr b="1" i="0" sz="22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93" name="Google Shape;493;p22"/>
          <p:cNvSpPr/>
          <p:nvPr/>
        </p:nvSpPr>
        <p:spPr>
          <a:xfrm rot="-653799">
            <a:off x="1356233" y="3378599"/>
            <a:ext cx="2851578" cy="451489"/>
          </a:xfrm>
          <a:prstGeom prst="ellipse">
            <a:avLst/>
          </a:prstGeom>
          <a:solidFill>
            <a:srgbClr val="974806"/>
          </a:solidFill>
          <a:ln>
            <a:noFill/>
          </a:ln>
          <a:effectLst>
            <a:outerShdw rotWithShape="0" algn="ctr" dir="3806097" dist="28398">
              <a:srgbClr val="4E6128">
                <a:alpha val="4862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ca-ES" sz="1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EVACUACIÓ</a:t>
            </a:r>
            <a:endParaRPr b="1" i="0" sz="1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4" name="Google Shape;494;p22"/>
          <p:cNvSpPr/>
          <p:nvPr/>
        </p:nvSpPr>
        <p:spPr>
          <a:xfrm rot="-646453">
            <a:off x="4527212" y="2694765"/>
            <a:ext cx="2817431" cy="526461"/>
          </a:xfrm>
          <a:prstGeom prst="ellipse">
            <a:avLst/>
          </a:prstGeom>
          <a:solidFill>
            <a:srgbClr val="974806"/>
          </a:solidFill>
          <a:ln>
            <a:noFill/>
          </a:ln>
          <a:effectLst>
            <a:outerShdw rotWithShape="0" algn="ctr" dir="3806097" dist="28398">
              <a:srgbClr val="4E6128">
                <a:alpha val="4862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ca-ES" sz="1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CONFINAMENT</a:t>
            </a:r>
            <a:endParaRPr b="1" i="0" sz="1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5" name="Google Shape;495;p22"/>
          <p:cNvSpPr/>
          <p:nvPr/>
        </p:nvSpPr>
        <p:spPr>
          <a:xfrm rot="4781164">
            <a:off x="2492379" y="2992357"/>
            <a:ext cx="250033" cy="5000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22"/>
          <p:cNvSpPr/>
          <p:nvPr/>
        </p:nvSpPr>
        <p:spPr>
          <a:xfrm rot="4730325">
            <a:off x="5668547" y="2322988"/>
            <a:ext cx="250033" cy="5000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22"/>
          <p:cNvSpPr/>
          <p:nvPr/>
        </p:nvSpPr>
        <p:spPr>
          <a:xfrm flipH="1" rot="-705744">
            <a:off x="799107" y="3614807"/>
            <a:ext cx="7344816" cy="561811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ACTUACIÓ DAVANT EMERGÈNCIES</a:t>
            </a:r>
            <a:endParaRPr b="1" i="0" sz="22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98" name="Google Shape;498;p22"/>
          <p:cNvSpPr/>
          <p:nvPr/>
        </p:nvSpPr>
        <p:spPr>
          <a:xfrm rot="-653799">
            <a:off x="1666086" y="4785366"/>
            <a:ext cx="2851578" cy="430796"/>
          </a:xfrm>
          <a:prstGeom prst="ellipse">
            <a:avLst/>
          </a:prstGeom>
          <a:solidFill>
            <a:srgbClr val="974806"/>
          </a:solidFill>
          <a:ln>
            <a:noFill/>
          </a:ln>
          <a:effectLst>
            <a:outerShdw rotWithShape="0" algn="ctr" dir="3806097" dist="28398">
              <a:srgbClr val="4E6128">
                <a:alpha val="4862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ca-ES" sz="1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DETECCIÓ</a:t>
            </a:r>
            <a:endParaRPr b="1" i="0" sz="1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9" name="Google Shape;499;p22"/>
          <p:cNvSpPr/>
          <p:nvPr/>
        </p:nvSpPr>
        <p:spPr>
          <a:xfrm rot="-646453">
            <a:off x="4840522" y="4089977"/>
            <a:ext cx="2971392" cy="437212"/>
          </a:xfrm>
          <a:prstGeom prst="ellipse">
            <a:avLst/>
          </a:prstGeom>
          <a:solidFill>
            <a:srgbClr val="974806"/>
          </a:solidFill>
          <a:ln>
            <a:noFill/>
          </a:ln>
          <a:effectLst>
            <a:outerShdw rotWithShape="0" algn="ctr" dir="3806097" dist="28398">
              <a:srgbClr val="4E6128">
                <a:alpha val="4862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ca-ES" sz="1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ACCIONS</a:t>
            </a:r>
            <a:endParaRPr b="1" i="0" sz="18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00" name="Google Shape;500;p22"/>
          <p:cNvSpPr/>
          <p:nvPr/>
        </p:nvSpPr>
        <p:spPr>
          <a:xfrm rot="4781164">
            <a:off x="2804187" y="4398936"/>
            <a:ext cx="250033" cy="5000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22"/>
          <p:cNvSpPr/>
          <p:nvPr/>
        </p:nvSpPr>
        <p:spPr>
          <a:xfrm rot="4730325">
            <a:off x="5991556" y="3706620"/>
            <a:ext cx="250033" cy="5000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22"/>
          <p:cNvSpPr/>
          <p:nvPr/>
        </p:nvSpPr>
        <p:spPr>
          <a:xfrm flipH="1" rot="-705744">
            <a:off x="1101069" y="5006397"/>
            <a:ext cx="7344816" cy="561811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ACTUACIÓ SI ES PERD EL GRUP</a:t>
            </a:r>
            <a:endParaRPr b="1" i="0" sz="22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3" name="Google Shape;503;p22"/>
          <p:cNvSpPr/>
          <p:nvPr/>
        </p:nvSpPr>
        <p:spPr>
          <a:xfrm flipH="1" rot="-705744">
            <a:off x="1239780" y="5604054"/>
            <a:ext cx="7344816" cy="527759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UBICACIÓ AL PUNT DE CONCENTRACIÓ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4" name="Google Shape;504;p22">
            <a:hlinkClick r:id="rId4"/>
          </p:cNvPr>
          <p:cNvSpPr/>
          <p:nvPr/>
        </p:nvSpPr>
        <p:spPr>
          <a:xfrm>
            <a:off x="6300192" y="5867933"/>
            <a:ext cx="2572856" cy="5192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RECURSOS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05" name="Google Shape;505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25726" y="6310944"/>
            <a:ext cx="1931971" cy="50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3"/>
          <p:cNvSpPr/>
          <p:nvPr/>
        </p:nvSpPr>
        <p:spPr>
          <a:xfrm>
            <a:off x="10574" y="3680"/>
            <a:ext cx="9178724" cy="6858000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3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3"/>
          <p:cNvSpPr/>
          <p:nvPr/>
        </p:nvSpPr>
        <p:spPr>
          <a:xfrm>
            <a:off x="-6788" y="3495078"/>
            <a:ext cx="61156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23"/>
          <p:cNvSpPr/>
          <p:nvPr/>
        </p:nvSpPr>
        <p:spPr>
          <a:xfrm>
            <a:off x="33223" y="3269005"/>
            <a:ext cx="9133426" cy="1940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72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endParaRPr b="0" i="0" sz="7200" u="none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44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ITINERARIS EVACUACIÓ</a:t>
            </a:r>
            <a:endParaRPr b="0" i="0" sz="4400" u="none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descr="Sistemas de audio evacuación, los aspectos más importantes a tener en  cuenta en su implementación" id="514" name="Google Shape;514;p2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stemas de audio evacuación, los aspectos más importantes a tener en  cuenta en su implementación" id="515" name="Google Shape;515;p23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istemas de audio evacuación, los aspectos más importantes a tener en cuenta en su implementación" id="516" name="Google Shape;51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645" y="548680"/>
            <a:ext cx="4644517" cy="3096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4"/>
          <p:cNvSpPr/>
          <p:nvPr/>
        </p:nvSpPr>
        <p:spPr>
          <a:xfrm>
            <a:off x="0" y="-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4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4"/>
          <p:cNvSpPr/>
          <p:nvPr/>
        </p:nvSpPr>
        <p:spPr>
          <a:xfrm>
            <a:off x="0" y="3429000"/>
            <a:ext cx="611560" cy="3473624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4"/>
          <p:cNvSpPr/>
          <p:nvPr/>
        </p:nvSpPr>
        <p:spPr>
          <a:xfrm rot="5400000">
            <a:off x="1414808" y="-1414808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4"/>
          <p:cNvSpPr/>
          <p:nvPr/>
        </p:nvSpPr>
        <p:spPr>
          <a:xfrm rot="-606947">
            <a:off x="-90894" y="215480"/>
            <a:ext cx="6192688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ITINERARIS EVACUACIÓ</a:t>
            </a:r>
            <a:endParaRPr b="0" i="0" sz="2800" u="none" cap="none" strike="noStrike">
              <a:solidFill>
                <a:srgbClr val="7B4A3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26" name="Google Shape;526;p24"/>
          <p:cNvSpPr txBox="1"/>
          <p:nvPr/>
        </p:nvSpPr>
        <p:spPr>
          <a:xfrm>
            <a:off x="6864366" y="238383"/>
            <a:ext cx="1483185" cy="746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212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8662" y="1342348"/>
            <a:ext cx="6975389" cy="551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815" y="1215255"/>
            <a:ext cx="6975389" cy="5515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5"/>
          <p:cNvSpPr/>
          <p:nvPr/>
        </p:nvSpPr>
        <p:spPr>
          <a:xfrm>
            <a:off x="0" y="-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25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0" y="3429000"/>
            <a:ext cx="611560" cy="3473624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25"/>
          <p:cNvSpPr/>
          <p:nvPr/>
        </p:nvSpPr>
        <p:spPr>
          <a:xfrm rot="5400000">
            <a:off x="1414808" y="-1414808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25"/>
          <p:cNvSpPr/>
          <p:nvPr/>
        </p:nvSpPr>
        <p:spPr>
          <a:xfrm rot="-606947">
            <a:off x="-90894" y="215480"/>
            <a:ext cx="6192688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ITINERARIS EVACUACIÓ</a:t>
            </a:r>
            <a:endParaRPr b="0" i="0" sz="2800" u="none" cap="none" strike="noStrike">
              <a:solidFill>
                <a:srgbClr val="7B4A3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38" name="Google Shape;538;p25"/>
          <p:cNvSpPr txBox="1"/>
          <p:nvPr/>
        </p:nvSpPr>
        <p:spPr>
          <a:xfrm>
            <a:off x="6864366" y="238383"/>
            <a:ext cx="1483185" cy="746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212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472" y="1571612"/>
            <a:ext cx="7429552" cy="4480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mulacro de Evacuación - Colegio Valdebernardo" id="544" name="Google Shape;54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883" y="0"/>
            <a:ext cx="9185883" cy="5805264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6"/>
          <p:cNvSpPr txBox="1"/>
          <p:nvPr/>
        </p:nvSpPr>
        <p:spPr>
          <a:xfrm>
            <a:off x="2897" y="5805264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6F91C8"/>
                </a:solidFill>
                <a:latin typeface="Calibri"/>
                <a:ea typeface="Calibri"/>
                <a:cs typeface="Calibri"/>
                <a:sym typeface="Calibri"/>
              </a:rPr>
              <a:t>ITINERARIS EVACUACIÓ</a:t>
            </a:r>
            <a:endParaRPr b="1" i="0" sz="6000" u="none" cap="none" strike="noStrike">
              <a:solidFill>
                <a:srgbClr val="6F91C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Click="0" advTm="3000" spd="slow" p14:dur="800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cap="flat" cmpd="sng" w="9525">
            <a:solidFill>
              <a:srgbClr val="97B85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27"/>
          <p:cNvSpPr txBox="1"/>
          <p:nvPr/>
        </p:nvSpPr>
        <p:spPr>
          <a:xfrm>
            <a:off x="395536" y="1659285"/>
            <a:ext cx="8352928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a-ES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AULES: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DPV i Desdoblament</a:t>
            </a:r>
            <a:endParaRPr b="1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a-ES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(Zona verda)</a:t>
            </a:r>
            <a:endParaRPr b="1" i="0" sz="7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5350" y="0"/>
            <a:ext cx="443865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Click="0" advTm="5000"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8"/>
          <p:cNvSpPr/>
          <p:nvPr/>
        </p:nvSpPr>
        <p:spPr>
          <a:xfrm>
            <a:off x="1547664" y="6021288"/>
            <a:ext cx="2736304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28"/>
          <p:cNvSpPr/>
          <p:nvPr/>
        </p:nvSpPr>
        <p:spPr>
          <a:xfrm>
            <a:off x="3842919" y="3522629"/>
            <a:ext cx="585065" cy="2880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28"/>
          <p:cNvSpPr/>
          <p:nvPr/>
        </p:nvSpPr>
        <p:spPr>
          <a:xfrm>
            <a:off x="4182451" y="3234597"/>
            <a:ext cx="389550" cy="2880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28"/>
          <p:cNvSpPr/>
          <p:nvPr/>
        </p:nvSpPr>
        <p:spPr>
          <a:xfrm rot="5400000">
            <a:off x="2966333" y="4908783"/>
            <a:ext cx="3360110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Click="0"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29"/>
          <p:cNvSpPr/>
          <p:nvPr/>
        </p:nvSpPr>
        <p:spPr>
          <a:xfrm rot="-9548532">
            <a:off x="4398088" y="4638320"/>
            <a:ext cx="2018715" cy="432048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9"/>
          <p:cNvSpPr/>
          <p:nvPr/>
        </p:nvSpPr>
        <p:spPr>
          <a:xfrm rot="-1062799">
            <a:off x="1641807" y="5851588"/>
            <a:ext cx="4438157" cy="447429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"/>
          <p:cNvSpPr/>
          <p:nvPr/>
        </p:nvSpPr>
        <p:spPr>
          <a:xfrm>
            <a:off x="-37870" y="-2"/>
            <a:ext cx="9178724" cy="6858000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"/>
          <p:cNvSpPr/>
          <p:nvPr/>
        </p:nvSpPr>
        <p:spPr>
          <a:xfrm rot="5400000">
            <a:off x="1408021" y="-1414809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uz Emergencia Sirena GIF - Emergencia Luz Sirena - Descubre &amp; Comparte GIFs" id="184" name="Google Shape;18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5155" y="1052736"/>
            <a:ext cx="2808312" cy="229991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"/>
          <p:cNvSpPr/>
          <p:nvPr/>
        </p:nvSpPr>
        <p:spPr>
          <a:xfrm>
            <a:off x="-37871" y="3717032"/>
            <a:ext cx="9074365" cy="15841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ca-ES" sz="72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ca-ES" sz="40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ACTUACIONS D’EMERGÈNCIA</a:t>
            </a:r>
            <a:endParaRPr b="0" i="0" sz="4000" u="none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30"/>
          <p:cNvSpPr/>
          <p:nvPr/>
        </p:nvSpPr>
        <p:spPr>
          <a:xfrm rot="-2116618">
            <a:off x="2146499" y="5352672"/>
            <a:ext cx="3805909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30"/>
          <p:cNvSpPr/>
          <p:nvPr/>
        </p:nvSpPr>
        <p:spPr>
          <a:xfrm rot="-3514701">
            <a:off x="5515711" y="3609768"/>
            <a:ext cx="1233354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30"/>
          <p:cNvSpPr/>
          <p:nvPr/>
        </p:nvSpPr>
        <p:spPr>
          <a:xfrm rot="-3878098">
            <a:off x="6933127" y="2455587"/>
            <a:ext cx="737725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30"/>
          <p:cNvSpPr/>
          <p:nvPr/>
        </p:nvSpPr>
        <p:spPr>
          <a:xfrm>
            <a:off x="7583644" y="2006431"/>
            <a:ext cx="588756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31"/>
          <p:cNvSpPr/>
          <p:nvPr/>
        </p:nvSpPr>
        <p:spPr>
          <a:xfrm>
            <a:off x="755576" y="4832334"/>
            <a:ext cx="117013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31"/>
          <p:cNvSpPr/>
          <p:nvPr/>
        </p:nvSpPr>
        <p:spPr>
          <a:xfrm rot="-5400000">
            <a:off x="1430857" y="4102646"/>
            <a:ext cx="1889799" cy="50405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31"/>
          <p:cNvSpPr/>
          <p:nvPr/>
        </p:nvSpPr>
        <p:spPr>
          <a:xfrm rot="10800000">
            <a:off x="1930453" y="3051378"/>
            <a:ext cx="576064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6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2"/>
          <p:cNvSpPr/>
          <p:nvPr/>
        </p:nvSpPr>
        <p:spPr>
          <a:xfrm rot="10800000">
            <a:off x="6012160" y="6018090"/>
            <a:ext cx="2708465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32"/>
          <p:cNvSpPr/>
          <p:nvPr/>
        </p:nvSpPr>
        <p:spPr>
          <a:xfrm>
            <a:off x="4572000" y="3789040"/>
            <a:ext cx="1008112" cy="9954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32"/>
          <p:cNvSpPr txBox="1"/>
          <p:nvPr/>
        </p:nvSpPr>
        <p:spPr>
          <a:xfrm>
            <a:off x="3396496" y="4086696"/>
            <a:ext cx="1175504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CCFF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32"/>
          <p:cNvSpPr/>
          <p:nvPr/>
        </p:nvSpPr>
        <p:spPr>
          <a:xfrm rot="10800000">
            <a:off x="3275856" y="6018090"/>
            <a:ext cx="2118064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32"/>
          <p:cNvSpPr/>
          <p:nvPr/>
        </p:nvSpPr>
        <p:spPr>
          <a:xfrm rot="-2116618">
            <a:off x="2743834" y="5072559"/>
            <a:ext cx="200569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cap="flat" cmpd="sng" w="9525">
            <a:solidFill>
              <a:srgbClr val="97B85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33"/>
          <p:cNvSpPr txBox="1"/>
          <p:nvPr/>
        </p:nvSpPr>
        <p:spPr>
          <a:xfrm>
            <a:off x="395536" y="1659285"/>
            <a:ext cx="8352928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a-ES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AULES: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AC2, TIL2</a:t>
            </a:r>
            <a:endParaRPr b="1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a-ES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(Zona verda)</a:t>
            </a:r>
            <a:endParaRPr b="1" i="0" sz="7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4104" y="0"/>
            <a:ext cx="3019895" cy="2928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Tm="5000"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34"/>
          <p:cNvSpPr/>
          <p:nvPr/>
        </p:nvSpPr>
        <p:spPr>
          <a:xfrm>
            <a:off x="1399146" y="4581128"/>
            <a:ext cx="1228637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34"/>
          <p:cNvSpPr/>
          <p:nvPr/>
        </p:nvSpPr>
        <p:spPr>
          <a:xfrm rot="10800000">
            <a:off x="3491879" y="6165304"/>
            <a:ext cx="4652681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34"/>
          <p:cNvSpPr/>
          <p:nvPr/>
        </p:nvSpPr>
        <p:spPr>
          <a:xfrm rot="-5400000">
            <a:off x="2010782" y="5161180"/>
            <a:ext cx="200569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34"/>
          <p:cNvSpPr/>
          <p:nvPr/>
        </p:nvSpPr>
        <p:spPr>
          <a:xfrm rot="10616132">
            <a:off x="2013464" y="3767929"/>
            <a:ext cx="638796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Click="0"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69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5"/>
          <p:cNvSpPr/>
          <p:nvPr/>
        </p:nvSpPr>
        <p:spPr>
          <a:xfrm rot="-2555654">
            <a:off x="6429556" y="4894787"/>
            <a:ext cx="2672387" cy="56531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35"/>
          <p:cNvSpPr/>
          <p:nvPr/>
        </p:nvSpPr>
        <p:spPr>
          <a:xfrm rot="1085476">
            <a:off x="1499040" y="5037094"/>
            <a:ext cx="5236560" cy="520496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35"/>
          <p:cNvSpPr/>
          <p:nvPr/>
        </p:nvSpPr>
        <p:spPr>
          <a:xfrm rot="8238295">
            <a:off x="1403646" y="3888605"/>
            <a:ext cx="504057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36"/>
          <p:cNvSpPr/>
          <p:nvPr/>
        </p:nvSpPr>
        <p:spPr>
          <a:xfrm rot="-10157205">
            <a:off x="306390" y="5365742"/>
            <a:ext cx="8575760" cy="54040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36"/>
          <p:cNvSpPr/>
          <p:nvPr/>
        </p:nvSpPr>
        <p:spPr>
          <a:xfrm rot="-459458">
            <a:off x="46657" y="2564520"/>
            <a:ext cx="3176733" cy="504056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5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37"/>
          <p:cNvSpPr/>
          <p:nvPr/>
        </p:nvSpPr>
        <p:spPr>
          <a:xfrm>
            <a:off x="755576" y="4832334"/>
            <a:ext cx="117013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37"/>
          <p:cNvSpPr/>
          <p:nvPr/>
        </p:nvSpPr>
        <p:spPr>
          <a:xfrm rot="-5400000">
            <a:off x="1430857" y="4102646"/>
            <a:ext cx="1889799" cy="50405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37"/>
          <p:cNvSpPr/>
          <p:nvPr/>
        </p:nvSpPr>
        <p:spPr>
          <a:xfrm rot="10800000">
            <a:off x="1930453" y="3051378"/>
            <a:ext cx="576064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6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38"/>
          <p:cNvSpPr/>
          <p:nvPr/>
        </p:nvSpPr>
        <p:spPr>
          <a:xfrm rot="10800000">
            <a:off x="6012160" y="6018090"/>
            <a:ext cx="2708465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38"/>
          <p:cNvSpPr/>
          <p:nvPr/>
        </p:nvSpPr>
        <p:spPr>
          <a:xfrm>
            <a:off x="4572000" y="3789040"/>
            <a:ext cx="1008112" cy="9954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38"/>
          <p:cNvSpPr txBox="1"/>
          <p:nvPr/>
        </p:nvSpPr>
        <p:spPr>
          <a:xfrm>
            <a:off x="3396496" y="4086696"/>
            <a:ext cx="1175504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CCFF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38"/>
          <p:cNvSpPr/>
          <p:nvPr/>
        </p:nvSpPr>
        <p:spPr>
          <a:xfrm rot="10800000">
            <a:off x="3275856" y="6018090"/>
            <a:ext cx="2118064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38"/>
          <p:cNvSpPr/>
          <p:nvPr/>
        </p:nvSpPr>
        <p:spPr>
          <a:xfrm rot="-2116618">
            <a:off x="2743834" y="5072559"/>
            <a:ext cx="200569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9E9E00"/>
              </a:gs>
              <a:gs pos="50000">
                <a:srgbClr val="E4E400"/>
              </a:gs>
              <a:gs pos="100000">
                <a:srgbClr val="FFFF00"/>
              </a:gs>
            </a:gsLst>
            <a:lin ang="5400000" scaled="0"/>
          </a:gradFill>
          <a:ln cap="flat" cmpd="sng" w="9525">
            <a:solidFill>
              <a:srgbClr val="BD4B4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39"/>
          <p:cNvSpPr txBox="1"/>
          <p:nvPr/>
        </p:nvSpPr>
        <p:spPr>
          <a:xfrm>
            <a:off x="395536" y="260648"/>
            <a:ext cx="8352928" cy="6309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a-ES" sz="7200" u="none" cap="none" strike="noStrik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AULES: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4t ESO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2n BATXILLERAT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LABORATORIS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GIMNÀS I PISTES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a-ES" sz="7200" u="none" cap="none" strike="noStrik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(Zona Groga)</a:t>
            </a:r>
            <a:endParaRPr b="1" i="0" sz="7200" u="none" cap="none" strike="noStrike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" name="Google Shape;65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8" y="0"/>
            <a:ext cx="3214678" cy="1769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Tm="5000"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"/>
          <p:cNvSpPr/>
          <p:nvPr/>
        </p:nvSpPr>
        <p:spPr>
          <a:xfrm>
            <a:off x="0" y="0"/>
            <a:ext cx="9144000" cy="6902624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4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4"/>
          <p:cNvSpPr/>
          <p:nvPr/>
        </p:nvSpPr>
        <p:spPr>
          <a:xfrm>
            <a:off x="0" y="3429000"/>
            <a:ext cx="611560" cy="3473624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4"/>
          <p:cNvSpPr/>
          <p:nvPr/>
        </p:nvSpPr>
        <p:spPr>
          <a:xfrm rot="5400000">
            <a:off x="1414808" y="-1414808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4"/>
          <p:cNvSpPr/>
          <p:nvPr/>
        </p:nvSpPr>
        <p:spPr>
          <a:xfrm rot="-606947">
            <a:off x="-90894" y="215480"/>
            <a:ext cx="6192688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ACTUACIONS D’EMERGÈNCIA</a:t>
            </a:r>
            <a:endParaRPr b="0" i="0" sz="2800" u="none" cap="none" strike="noStrike">
              <a:solidFill>
                <a:srgbClr val="7B4A3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5" name="Google Shape;195;p4"/>
          <p:cNvSpPr txBox="1"/>
          <p:nvPr/>
        </p:nvSpPr>
        <p:spPr>
          <a:xfrm>
            <a:off x="142844" y="1709504"/>
            <a:ext cx="4143404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4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EVACUACIÓ</a:t>
            </a:r>
            <a:endParaRPr b="1" i="0" sz="4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96" name="Google Shape;196;p4"/>
          <p:cNvSpPr/>
          <p:nvPr/>
        </p:nvSpPr>
        <p:spPr>
          <a:xfrm>
            <a:off x="453565" y="3284984"/>
            <a:ext cx="3528392" cy="2826261"/>
          </a:xfrm>
          <a:prstGeom prst="flowChartAlternateProcess">
            <a:avLst/>
          </a:prstGeom>
          <a:solidFill>
            <a:srgbClr val="F3CC5F"/>
          </a:solidFill>
          <a:ln cap="flat" cmpd="sng" w="9525">
            <a:solidFill>
              <a:srgbClr val="F3CC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1" lang="ca-ES" sz="3200" u="none" cap="none" strike="noStrike">
                <a:solidFill>
                  <a:srgbClr val="003300"/>
                </a:solidFill>
                <a:latin typeface="Arial Narrow"/>
                <a:ea typeface="Arial Narrow"/>
                <a:cs typeface="Arial Narrow"/>
                <a:sym typeface="Arial Narrow"/>
              </a:rPr>
              <a:t>SORTIR DEL CENTRE  EN DIRECCIÓ ALS PUNTS DE CONCENTRACIÓ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">
            <a:hlinkClick r:id="rId4"/>
          </p:cNvPr>
          <p:cNvSpPr/>
          <p:nvPr/>
        </p:nvSpPr>
        <p:spPr>
          <a:xfrm>
            <a:off x="556809" y="2639747"/>
            <a:ext cx="3143272" cy="49072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5A5A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ACTUACIÓ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8" name="Google Shape;198;p4"/>
          <p:cNvSpPr txBox="1"/>
          <p:nvPr/>
        </p:nvSpPr>
        <p:spPr>
          <a:xfrm>
            <a:off x="3714744" y="1628800"/>
            <a:ext cx="4857752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4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CONFINAMENT</a:t>
            </a:r>
            <a:endParaRPr b="1" i="0" sz="4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99" name="Google Shape;199;p4"/>
          <p:cNvSpPr/>
          <p:nvPr/>
        </p:nvSpPr>
        <p:spPr>
          <a:xfrm>
            <a:off x="4260042" y="3645024"/>
            <a:ext cx="3744912" cy="2281431"/>
          </a:xfrm>
          <a:prstGeom prst="flowChartAlternateProcess">
            <a:avLst/>
          </a:prstGeom>
          <a:solidFill>
            <a:srgbClr val="92625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1" lang="ca-ES" sz="32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ROMANDRE CONFINATS A L’AULA A L’ESPERA D’INSTRUCCIONS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">
            <a:hlinkClick r:id="rId5"/>
          </p:cNvPr>
          <p:cNvSpPr/>
          <p:nvPr/>
        </p:nvSpPr>
        <p:spPr>
          <a:xfrm>
            <a:off x="4572000" y="2770668"/>
            <a:ext cx="3143272" cy="490722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5A5A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ACTUACIÓ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40"/>
          <p:cNvSpPr/>
          <p:nvPr/>
        </p:nvSpPr>
        <p:spPr>
          <a:xfrm>
            <a:off x="1403648" y="6237312"/>
            <a:ext cx="3816424" cy="4320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40"/>
          <p:cNvSpPr/>
          <p:nvPr/>
        </p:nvSpPr>
        <p:spPr>
          <a:xfrm>
            <a:off x="4572000" y="3443827"/>
            <a:ext cx="648072" cy="2880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40"/>
          <p:cNvSpPr/>
          <p:nvPr/>
        </p:nvSpPr>
        <p:spPr>
          <a:xfrm>
            <a:off x="5040052" y="2878211"/>
            <a:ext cx="252028" cy="2880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40"/>
          <p:cNvSpPr/>
          <p:nvPr/>
        </p:nvSpPr>
        <p:spPr>
          <a:xfrm rot="10800000">
            <a:off x="5597068" y="2868238"/>
            <a:ext cx="254120" cy="2880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40"/>
          <p:cNvSpPr/>
          <p:nvPr/>
        </p:nvSpPr>
        <p:spPr>
          <a:xfrm rot="10800000">
            <a:off x="5724128" y="3164654"/>
            <a:ext cx="254120" cy="2880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40"/>
          <p:cNvSpPr/>
          <p:nvPr/>
        </p:nvSpPr>
        <p:spPr>
          <a:xfrm rot="-5400000">
            <a:off x="3652974" y="4526198"/>
            <a:ext cx="3566244" cy="4320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41"/>
          <p:cNvSpPr/>
          <p:nvPr/>
        </p:nvSpPr>
        <p:spPr>
          <a:xfrm rot="10800000">
            <a:off x="4716016" y="5877272"/>
            <a:ext cx="2918416" cy="4320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41"/>
          <p:cNvSpPr/>
          <p:nvPr/>
        </p:nvSpPr>
        <p:spPr>
          <a:xfrm rot="-5400000">
            <a:off x="3023828" y="4401108"/>
            <a:ext cx="2952328" cy="4320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41"/>
          <p:cNvSpPr/>
          <p:nvPr/>
        </p:nvSpPr>
        <p:spPr>
          <a:xfrm>
            <a:off x="3974733" y="3146544"/>
            <a:ext cx="252028" cy="2880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1" name="Google Shape;671;p41"/>
          <p:cNvCxnSpPr/>
          <p:nvPr/>
        </p:nvCxnSpPr>
        <p:spPr>
          <a:xfrm flipH="1" rot="10800000">
            <a:off x="107504" y="1268760"/>
            <a:ext cx="1440160" cy="5400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2" name="Google Shape;672;p41"/>
          <p:cNvCxnSpPr/>
          <p:nvPr/>
        </p:nvCxnSpPr>
        <p:spPr>
          <a:xfrm rot="10800000">
            <a:off x="107504" y="1124744"/>
            <a:ext cx="1592560" cy="432048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42"/>
          <p:cNvSpPr/>
          <p:nvPr/>
        </p:nvSpPr>
        <p:spPr>
          <a:xfrm rot="10800000">
            <a:off x="5004048" y="6309321"/>
            <a:ext cx="2918416" cy="4320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42"/>
          <p:cNvSpPr/>
          <p:nvPr/>
        </p:nvSpPr>
        <p:spPr>
          <a:xfrm rot="10800000">
            <a:off x="4571999" y="3573016"/>
            <a:ext cx="432047" cy="28803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42"/>
          <p:cNvSpPr/>
          <p:nvPr/>
        </p:nvSpPr>
        <p:spPr>
          <a:xfrm>
            <a:off x="3635896" y="3573017"/>
            <a:ext cx="504056" cy="2880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42"/>
          <p:cNvSpPr/>
          <p:nvPr/>
        </p:nvSpPr>
        <p:spPr>
          <a:xfrm rot="10800000">
            <a:off x="4571999" y="3284985"/>
            <a:ext cx="376722" cy="28803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42"/>
          <p:cNvSpPr/>
          <p:nvPr/>
        </p:nvSpPr>
        <p:spPr>
          <a:xfrm>
            <a:off x="3788296" y="3273792"/>
            <a:ext cx="351656" cy="2992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42"/>
          <p:cNvSpPr/>
          <p:nvPr/>
        </p:nvSpPr>
        <p:spPr>
          <a:xfrm rot="-5400000">
            <a:off x="2636271" y="4788667"/>
            <a:ext cx="3439410" cy="4320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42"/>
          <p:cNvSpPr/>
          <p:nvPr/>
        </p:nvSpPr>
        <p:spPr>
          <a:xfrm rot="10800000">
            <a:off x="4084628" y="2852936"/>
            <a:ext cx="432047" cy="28803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3"/>
          <p:cNvSpPr/>
          <p:nvPr/>
        </p:nvSpPr>
        <p:spPr>
          <a:xfrm rot="10800000">
            <a:off x="4427984" y="4293096"/>
            <a:ext cx="2952328" cy="4320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43"/>
          <p:cNvSpPr/>
          <p:nvPr/>
        </p:nvSpPr>
        <p:spPr>
          <a:xfrm rot="5400000">
            <a:off x="2754948" y="5293434"/>
            <a:ext cx="2193941" cy="64807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6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44"/>
          <p:cNvSpPr/>
          <p:nvPr/>
        </p:nvSpPr>
        <p:spPr>
          <a:xfrm rot="10800000">
            <a:off x="3923928" y="4581128"/>
            <a:ext cx="3998536" cy="4320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44"/>
          <p:cNvSpPr/>
          <p:nvPr/>
        </p:nvSpPr>
        <p:spPr>
          <a:xfrm>
            <a:off x="1403647" y="4342659"/>
            <a:ext cx="2069857" cy="4320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44"/>
          <p:cNvSpPr/>
          <p:nvPr/>
        </p:nvSpPr>
        <p:spPr>
          <a:xfrm rot="-4457957">
            <a:off x="3027880" y="3549764"/>
            <a:ext cx="1823869" cy="45607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44"/>
          <p:cNvSpPr/>
          <p:nvPr/>
        </p:nvSpPr>
        <p:spPr>
          <a:xfrm rot="-4457957">
            <a:off x="2383974" y="5671591"/>
            <a:ext cx="1862829" cy="45607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6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45"/>
          <p:cNvSpPr/>
          <p:nvPr/>
        </p:nvSpPr>
        <p:spPr>
          <a:xfrm rot="-10512561">
            <a:off x="244629" y="3161633"/>
            <a:ext cx="7942290" cy="4320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7" name="Google Shape;707;p45"/>
          <p:cNvCxnSpPr/>
          <p:nvPr/>
        </p:nvCxnSpPr>
        <p:spPr>
          <a:xfrm rot="10800000">
            <a:off x="467544" y="3789040"/>
            <a:ext cx="4464496" cy="306896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8" name="Google Shape;708;p45"/>
          <p:cNvCxnSpPr/>
          <p:nvPr/>
        </p:nvCxnSpPr>
        <p:spPr>
          <a:xfrm flipH="1" rot="10800000">
            <a:off x="107504" y="4293096"/>
            <a:ext cx="5472608" cy="2376264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advTm="4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46"/>
          <p:cNvSpPr/>
          <p:nvPr/>
        </p:nvSpPr>
        <p:spPr>
          <a:xfrm rot="-2042633">
            <a:off x="3333668" y="5519923"/>
            <a:ext cx="3335916" cy="45607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46"/>
          <p:cNvSpPr/>
          <p:nvPr/>
        </p:nvSpPr>
        <p:spPr>
          <a:xfrm rot="-10149897">
            <a:off x="4455368" y="4174596"/>
            <a:ext cx="1665795" cy="4320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46"/>
          <p:cNvSpPr/>
          <p:nvPr/>
        </p:nvSpPr>
        <p:spPr>
          <a:xfrm>
            <a:off x="2987823" y="3457880"/>
            <a:ext cx="1008112" cy="9954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46"/>
          <p:cNvSpPr txBox="1"/>
          <p:nvPr/>
        </p:nvSpPr>
        <p:spPr>
          <a:xfrm>
            <a:off x="2976136" y="4453302"/>
            <a:ext cx="1175504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4t ESO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46"/>
          <p:cNvSpPr/>
          <p:nvPr/>
        </p:nvSpPr>
        <p:spPr>
          <a:xfrm rot="-2042633">
            <a:off x="6474173" y="4252792"/>
            <a:ext cx="767388" cy="45607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46"/>
          <p:cNvSpPr/>
          <p:nvPr/>
        </p:nvSpPr>
        <p:spPr>
          <a:xfrm rot="-10149897">
            <a:off x="5468757" y="3714991"/>
            <a:ext cx="1404319" cy="43204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46"/>
          <p:cNvSpPr/>
          <p:nvPr/>
        </p:nvSpPr>
        <p:spPr>
          <a:xfrm>
            <a:off x="4280153" y="3078935"/>
            <a:ext cx="1008112" cy="9954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1" i="0" sz="4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46"/>
          <p:cNvSpPr txBox="1"/>
          <p:nvPr/>
        </p:nvSpPr>
        <p:spPr>
          <a:xfrm>
            <a:off x="4060192" y="2665155"/>
            <a:ext cx="1448033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Batxillerat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 cap="flat" cmpd="sng" w="9525">
            <a:solidFill>
              <a:srgbClr val="BD4B4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47"/>
          <p:cNvSpPr txBox="1"/>
          <p:nvPr/>
        </p:nvSpPr>
        <p:spPr>
          <a:xfrm>
            <a:off x="395536" y="1659285"/>
            <a:ext cx="8352928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a-ES" sz="7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AULES: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1r ESO i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Acollida (3 CAC)</a:t>
            </a:r>
            <a:endParaRPr b="1" i="0" sz="60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a-ES" sz="7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(Zona vermella)</a:t>
            </a:r>
            <a:endParaRPr b="1" i="0" sz="72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8" name="Google Shape;72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3702" y="214290"/>
            <a:ext cx="2233613" cy="2332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Tm="5000"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48"/>
          <p:cNvSpPr/>
          <p:nvPr/>
        </p:nvSpPr>
        <p:spPr>
          <a:xfrm rot="10800000">
            <a:off x="4427984" y="3320987"/>
            <a:ext cx="216024" cy="216025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48"/>
          <p:cNvSpPr/>
          <p:nvPr/>
        </p:nvSpPr>
        <p:spPr>
          <a:xfrm rot="10800000">
            <a:off x="4572000" y="3646665"/>
            <a:ext cx="576064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48"/>
          <p:cNvSpPr/>
          <p:nvPr/>
        </p:nvSpPr>
        <p:spPr>
          <a:xfrm>
            <a:off x="3995936" y="3273762"/>
            <a:ext cx="216024" cy="26325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48"/>
          <p:cNvSpPr/>
          <p:nvPr/>
        </p:nvSpPr>
        <p:spPr>
          <a:xfrm>
            <a:off x="3491880" y="3646665"/>
            <a:ext cx="612068" cy="358398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48"/>
          <p:cNvSpPr/>
          <p:nvPr/>
        </p:nvSpPr>
        <p:spPr>
          <a:xfrm>
            <a:off x="2627784" y="4653136"/>
            <a:ext cx="1170130" cy="358398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48"/>
          <p:cNvSpPr/>
          <p:nvPr/>
        </p:nvSpPr>
        <p:spPr>
          <a:xfrm rot="5400000">
            <a:off x="3251352" y="4422068"/>
            <a:ext cx="2193941" cy="39604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48"/>
          <p:cNvSpPr/>
          <p:nvPr/>
        </p:nvSpPr>
        <p:spPr>
          <a:xfrm rot="10800000">
            <a:off x="151764" y="5805264"/>
            <a:ext cx="3998536" cy="432048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9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49"/>
          <p:cNvSpPr/>
          <p:nvPr/>
        </p:nvSpPr>
        <p:spPr>
          <a:xfrm rot="-5400000">
            <a:off x="2996309" y="5148705"/>
            <a:ext cx="2719333" cy="432048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49"/>
          <p:cNvSpPr/>
          <p:nvPr/>
        </p:nvSpPr>
        <p:spPr>
          <a:xfrm rot="10800000">
            <a:off x="3931877" y="3646665"/>
            <a:ext cx="576064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5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"/>
          <p:cNvSpPr/>
          <p:nvPr/>
        </p:nvSpPr>
        <p:spPr>
          <a:xfrm>
            <a:off x="0" y="0"/>
            <a:ext cx="9144000" cy="6902624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5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5"/>
          <p:cNvSpPr/>
          <p:nvPr/>
        </p:nvSpPr>
        <p:spPr>
          <a:xfrm>
            <a:off x="0" y="3429000"/>
            <a:ext cx="611560" cy="3473624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5"/>
          <p:cNvSpPr/>
          <p:nvPr/>
        </p:nvSpPr>
        <p:spPr>
          <a:xfrm rot="5400000">
            <a:off x="1414808" y="-1414808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5"/>
          <p:cNvSpPr/>
          <p:nvPr/>
        </p:nvSpPr>
        <p:spPr>
          <a:xfrm rot="-606947">
            <a:off x="-90894" y="215480"/>
            <a:ext cx="6192688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ACTUACIONS D’EMERGÈNCIA</a:t>
            </a:r>
            <a:endParaRPr b="0" i="0" sz="2800" u="none" cap="none" strike="noStrike">
              <a:solidFill>
                <a:srgbClr val="7B4A3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0" name="Google Shape;210;p5"/>
          <p:cNvSpPr/>
          <p:nvPr/>
        </p:nvSpPr>
        <p:spPr>
          <a:xfrm>
            <a:off x="2571736" y="1357298"/>
            <a:ext cx="3528392" cy="1736601"/>
          </a:xfrm>
          <a:prstGeom prst="flowChartAlternateProcess">
            <a:avLst/>
          </a:prstGeom>
          <a:solidFill>
            <a:srgbClr val="F3CC5F"/>
          </a:solidFill>
          <a:ln cap="flat" cmpd="sng" w="9525">
            <a:solidFill>
              <a:srgbClr val="F3CC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1" lang="ca-ES" sz="3200" u="none" cap="none" strike="noStrike">
                <a:solidFill>
                  <a:srgbClr val="003300"/>
                </a:solidFill>
                <a:latin typeface="Arial Narrow"/>
                <a:ea typeface="Arial Narrow"/>
                <a:cs typeface="Arial Narrow"/>
                <a:sym typeface="Arial Narrow"/>
              </a:rPr>
              <a:t>ALARMA ESPECÍFICA D’EVACUACIÓ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ede el paso a los vehículos de emergencia y Salva vidas | Periodico  Oficial del PRM" id="211" name="Google Shape;21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7554" y="4286256"/>
            <a:ext cx="173352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5"/>
          <p:cNvSpPr/>
          <p:nvPr/>
        </p:nvSpPr>
        <p:spPr>
          <a:xfrm>
            <a:off x="2714612" y="3357562"/>
            <a:ext cx="3143272" cy="469293"/>
          </a:xfrm>
          <a:prstGeom prst="downArrow">
            <a:avLst>
              <a:gd fmla="val 43074" name="adj1"/>
              <a:gd fmla="val 50000" name="adj2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SENYAL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3" name="Google Shape;213;p5"/>
          <p:cNvSpPr txBox="1"/>
          <p:nvPr/>
        </p:nvSpPr>
        <p:spPr>
          <a:xfrm>
            <a:off x="2643174" y="4572008"/>
            <a:ext cx="3351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ca-ES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És un so agut </a:t>
            </a:r>
            <a:endParaRPr b="0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50"/>
          <p:cNvSpPr/>
          <p:nvPr/>
        </p:nvSpPr>
        <p:spPr>
          <a:xfrm rot="-10157205">
            <a:off x="306390" y="5365742"/>
            <a:ext cx="8575760" cy="54040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50"/>
          <p:cNvSpPr/>
          <p:nvPr/>
        </p:nvSpPr>
        <p:spPr>
          <a:xfrm rot="-459458">
            <a:off x="46657" y="2564520"/>
            <a:ext cx="3176733" cy="504056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5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51"/>
          <p:cNvSpPr/>
          <p:nvPr/>
        </p:nvSpPr>
        <p:spPr>
          <a:xfrm>
            <a:off x="755576" y="4832334"/>
            <a:ext cx="117013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51"/>
          <p:cNvSpPr/>
          <p:nvPr/>
        </p:nvSpPr>
        <p:spPr>
          <a:xfrm rot="-5400000">
            <a:off x="1430857" y="4102646"/>
            <a:ext cx="1889799" cy="50405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51"/>
          <p:cNvSpPr/>
          <p:nvPr/>
        </p:nvSpPr>
        <p:spPr>
          <a:xfrm rot="10800000">
            <a:off x="1930453" y="3051378"/>
            <a:ext cx="576064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6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2"/>
          <p:cNvSpPr/>
          <p:nvPr/>
        </p:nvSpPr>
        <p:spPr>
          <a:xfrm rot="9111300">
            <a:off x="6252661" y="4028270"/>
            <a:ext cx="2138152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52"/>
          <p:cNvSpPr/>
          <p:nvPr/>
        </p:nvSpPr>
        <p:spPr>
          <a:xfrm>
            <a:off x="2987823" y="3457880"/>
            <a:ext cx="1008112" cy="995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52"/>
          <p:cNvSpPr txBox="1"/>
          <p:nvPr/>
        </p:nvSpPr>
        <p:spPr>
          <a:xfrm>
            <a:off x="2976136" y="4453302"/>
            <a:ext cx="1175504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1r ESO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52"/>
          <p:cNvSpPr/>
          <p:nvPr/>
        </p:nvSpPr>
        <p:spPr>
          <a:xfrm rot="-9515208">
            <a:off x="4453582" y="4255064"/>
            <a:ext cx="1643843" cy="45104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5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cap="flat" cmpd="sng" w="9525">
            <a:solidFill>
              <a:srgbClr val="97B85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53"/>
          <p:cNvSpPr txBox="1"/>
          <p:nvPr/>
        </p:nvSpPr>
        <p:spPr>
          <a:xfrm>
            <a:off x="395536" y="1659285"/>
            <a:ext cx="8352928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a-ES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AULES: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GA1, AF1, Desdoblament</a:t>
            </a:r>
            <a:endParaRPr b="1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a-ES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(Zona verda)</a:t>
            </a:r>
            <a:endParaRPr b="1" i="0" sz="7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8" name="Google Shape;77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9992" y="72290"/>
            <a:ext cx="4516016" cy="1651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Tm="5000"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54"/>
          <p:cNvSpPr/>
          <p:nvPr/>
        </p:nvSpPr>
        <p:spPr>
          <a:xfrm>
            <a:off x="1547664" y="6021288"/>
            <a:ext cx="2736304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54"/>
          <p:cNvSpPr/>
          <p:nvPr/>
        </p:nvSpPr>
        <p:spPr>
          <a:xfrm>
            <a:off x="4427984" y="3666645"/>
            <a:ext cx="585065" cy="2880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54"/>
          <p:cNvSpPr/>
          <p:nvPr/>
        </p:nvSpPr>
        <p:spPr>
          <a:xfrm>
            <a:off x="4572000" y="3522629"/>
            <a:ext cx="585065" cy="28803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54"/>
          <p:cNvSpPr/>
          <p:nvPr/>
        </p:nvSpPr>
        <p:spPr>
          <a:xfrm rot="5400000">
            <a:off x="3836342" y="4924158"/>
            <a:ext cx="2952080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Click="0"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55"/>
          <p:cNvSpPr/>
          <p:nvPr/>
        </p:nvSpPr>
        <p:spPr>
          <a:xfrm rot="-7761933">
            <a:off x="2148950" y="4833706"/>
            <a:ext cx="3960766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55"/>
          <p:cNvSpPr/>
          <p:nvPr/>
        </p:nvSpPr>
        <p:spPr>
          <a:xfrm rot="-826740">
            <a:off x="2705044" y="2904065"/>
            <a:ext cx="1704005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55"/>
          <p:cNvSpPr/>
          <p:nvPr/>
        </p:nvSpPr>
        <p:spPr>
          <a:xfrm rot="-7616843">
            <a:off x="4482040" y="1843480"/>
            <a:ext cx="572700" cy="432048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55"/>
          <p:cNvSpPr/>
          <p:nvPr/>
        </p:nvSpPr>
        <p:spPr>
          <a:xfrm rot="10505687">
            <a:off x="1475656" y="1628799"/>
            <a:ext cx="2448272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56"/>
          <p:cNvSpPr/>
          <p:nvPr/>
        </p:nvSpPr>
        <p:spPr>
          <a:xfrm rot="-2116618">
            <a:off x="2146499" y="5352672"/>
            <a:ext cx="3805909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56"/>
          <p:cNvSpPr/>
          <p:nvPr/>
        </p:nvSpPr>
        <p:spPr>
          <a:xfrm rot="-3514701">
            <a:off x="5515711" y="3609768"/>
            <a:ext cx="1233354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56"/>
          <p:cNvSpPr/>
          <p:nvPr/>
        </p:nvSpPr>
        <p:spPr>
          <a:xfrm rot="-3878098">
            <a:off x="6933127" y="2455587"/>
            <a:ext cx="737725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56"/>
          <p:cNvSpPr/>
          <p:nvPr/>
        </p:nvSpPr>
        <p:spPr>
          <a:xfrm>
            <a:off x="7583644" y="2006431"/>
            <a:ext cx="588756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57"/>
          <p:cNvSpPr/>
          <p:nvPr/>
        </p:nvSpPr>
        <p:spPr>
          <a:xfrm>
            <a:off x="755576" y="4832334"/>
            <a:ext cx="117013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57"/>
          <p:cNvSpPr/>
          <p:nvPr/>
        </p:nvSpPr>
        <p:spPr>
          <a:xfrm rot="-5400000">
            <a:off x="1430857" y="4102646"/>
            <a:ext cx="1889799" cy="50405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57"/>
          <p:cNvSpPr/>
          <p:nvPr/>
        </p:nvSpPr>
        <p:spPr>
          <a:xfrm rot="10800000">
            <a:off x="1930453" y="3051378"/>
            <a:ext cx="576064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6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58"/>
          <p:cNvSpPr/>
          <p:nvPr/>
        </p:nvSpPr>
        <p:spPr>
          <a:xfrm rot="10800000">
            <a:off x="6012160" y="6018090"/>
            <a:ext cx="2708465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58"/>
          <p:cNvSpPr/>
          <p:nvPr/>
        </p:nvSpPr>
        <p:spPr>
          <a:xfrm>
            <a:off x="4572000" y="3789040"/>
            <a:ext cx="1008112" cy="9954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58"/>
          <p:cNvSpPr txBox="1"/>
          <p:nvPr/>
        </p:nvSpPr>
        <p:spPr>
          <a:xfrm>
            <a:off x="3396496" y="4086696"/>
            <a:ext cx="1175504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CCFF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58"/>
          <p:cNvSpPr/>
          <p:nvPr/>
        </p:nvSpPr>
        <p:spPr>
          <a:xfrm rot="10800000">
            <a:off x="3275856" y="6018090"/>
            <a:ext cx="2118064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58"/>
          <p:cNvSpPr/>
          <p:nvPr/>
        </p:nvSpPr>
        <p:spPr>
          <a:xfrm rot="-2116618">
            <a:off x="2743834" y="5072559"/>
            <a:ext cx="200569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5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 cap="flat" cmpd="sng" w="9525">
            <a:solidFill>
              <a:srgbClr val="45A9C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59"/>
          <p:cNvSpPr txBox="1"/>
          <p:nvPr/>
        </p:nvSpPr>
        <p:spPr>
          <a:xfrm>
            <a:off x="323528" y="1340768"/>
            <a:ext cx="8352928" cy="48628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ca-ES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AULES: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ca-ES" sz="4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2n ESO A, 3r ESO, Tecnologia i Sala d’actes, sala de guàrdia i departaments de català, socials, filosofia, religió, etc.</a:t>
            </a:r>
            <a:endParaRPr b="1" i="0" sz="4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ca-ES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(Zona Blau)</a:t>
            </a:r>
            <a:endParaRPr b="1" i="0" sz="5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0" name="Google Shape;83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8992" y="1"/>
            <a:ext cx="5715008" cy="1517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Tm="5000"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"/>
          <p:cNvSpPr/>
          <p:nvPr/>
        </p:nvSpPr>
        <p:spPr>
          <a:xfrm>
            <a:off x="0" y="-1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6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6"/>
          <p:cNvSpPr/>
          <p:nvPr/>
        </p:nvSpPr>
        <p:spPr>
          <a:xfrm>
            <a:off x="0" y="3429000"/>
            <a:ext cx="61156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6"/>
          <p:cNvSpPr/>
          <p:nvPr/>
        </p:nvSpPr>
        <p:spPr>
          <a:xfrm rot="5400000">
            <a:off x="1414808" y="-1414808"/>
            <a:ext cx="611560" cy="3441175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2428860" y="1285860"/>
            <a:ext cx="3744912" cy="1736601"/>
          </a:xfrm>
          <a:prstGeom prst="flowChartAlternateProcess">
            <a:avLst/>
          </a:prstGeom>
          <a:solidFill>
            <a:srgbClr val="92625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1" lang="ca-ES" sz="32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ALARMA ESPECÍFICA DE CONFINAMENT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 rot="-606947">
            <a:off x="-90894" y="215480"/>
            <a:ext cx="6192688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2800" u="none" cap="none" strike="noStrike">
                <a:solidFill>
                  <a:srgbClr val="7B4A3A"/>
                </a:solidFill>
                <a:latin typeface="Arial Black"/>
                <a:ea typeface="Arial Black"/>
                <a:cs typeface="Arial Black"/>
                <a:sym typeface="Arial Black"/>
              </a:rPr>
              <a:t>ACTUACIONS D’EMERGÈNCIA</a:t>
            </a:r>
            <a:endParaRPr b="0" i="0" sz="2800" u="none" cap="none" strike="noStrike">
              <a:solidFill>
                <a:srgbClr val="7B4A3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2714612" y="3286124"/>
            <a:ext cx="3143272" cy="469293"/>
          </a:xfrm>
          <a:prstGeom prst="downArrow">
            <a:avLst>
              <a:gd fmla="val 43074" name="adj1"/>
              <a:gd fmla="val 50000" name="adj2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SENYAL</a:t>
            </a:r>
            <a:endParaRPr b="0" i="0" sz="18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LOS ASTRONAUTAS: INFORMACIÓN ENTREGA DE TRABAJOS Y NOTAS" id="225" name="Google Shape;22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3306" y="3929066"/>
            <a:ext cx="1335285" cy="114071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6"/>
          <p:cNvSpPr txBox="1"/>
          <p:nvPr/>
        </p:nvSpPr>
        <p:spPr>
          <a:xfrm>
            <a:off x="2428860" y="5143512"/>
            <a:ext cx="3960812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ca-ES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Sirena canvi de classe intermitent (2 minuts)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60"/>
          <p:cNvSpPr/>
          <p:nvPr/>
        </p:nvSpPr>
        <p:spPr>
          <a:xfrm>
            <a:off x="4203328" y="2914751"/>
            <a:ext cx="288032" cy="28527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60"/>
          <p:cNvSpPr/>
          <p:nvPr/>
        </p:nvSpPr>
        <p:spPr>
          <a:xfrm>
            <a:off x="4563699" y="3116195"/>
            <a:ext cx="243644" cy="26050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60"/>
          <p:cNvSpPr/>
          <p:nvPr/>
        </p:nvSpPr>
        <p:spPr>
          <a:xfrm rot="10800000">
            <a:off x="5148064" y="3298748"/>
            <a:ext cx="243644" cy="26050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60"/>
          <p:cNvSpPr/>
          <p:nvPr/>
        </p:nvSpPr>
        <p:spPr>
          <a:xfrm rot="10800000">
            <a:off x="5050414" y="2985943"/>
            <a:ext cx="243644" cy="26050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60"/>
          <p:cNvSpPr/>
          <p:nvPr/>
        </p:nvSpPr>
        <p:spPr>
          <a:xfrm rot="10800000">
            <a:off x="5021395" y="2796885"/>
            <a:ext cx="243644" cy="26050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60"/>
          <p:cNvSpPr/>
          <p:nvPr/>
        </p:nvSpPr>
        <p:spPr>
          <a:xfrm rot="-5111909">
            <a:off x="4625000" y="3101184"/>
            <a:ext cx="644228" cy="271175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61"/>
          <p:cNvSpPr/>
          <p:nvPr/>
        </p:nvSpPr>
        <p:spPr>
          <a:xfrm rot="10800000">
            <a:off x="6084167" y="3645024"/>
            <a:ext cx="2924489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61"/>
          <p:cNvSpPr/>
          <p:nvPr/>
        </p:nvSpPr>
        <p:spPr>
          <a:xfrm rot="3356528">
            <a:off x="5236597" y="3738087"/>
            <a:ext cx="466630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61"/>
          <p:cNvSpPr/>
          <p:nvPr/>
        </p:nvSpPr>
        <p:spPr>
          <a:xfrm rot="3356528">
            <a:off x="4476318" y="3782935"/>
            <a:ext cx="466630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61"/>
          <p:cNvSpPr/>
          <p:nvPr/>
        </p:nvSpPr>
        <p:spPr>
          <a:xfrm rot="-165701">
            <a:off x="750121" y="4282787"/>
            <a:ext cx="2880320" cy="511743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61"/>
          <p:cNvSpPr/>
          <p:nvPr/>
        </p:nvSpPr>
        <p:spPr>
          <a:xfrm rot="2196476">
            <a:off x="5850852" y="4932544"/>
            <a:ext cx="466630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61"/>
          <p:cNvSpPr/>
          <p:nvPr/>
        </p:nvSpPr>
        <p:spPr>
          <a:xfrm rot="703680">
            <a:off x="7140613" y="5448088"/>
            <a:ext cx="466630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61"/>
          <p:cNvSpPr/>
          <p:nvPr/>
        </p:nvSpPr>
        <p:spPr>
          <a:xfrm rot="202998">
            <a:off x="8431561" y="5917137"/>
            <a:ext cx="466630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62"/>
          <p:cNvSpPr/>
          <p:nvPr/>
        </p:nvSpPr>
        <p:spPr>
          <a:xfrm rot="-7964255">
            <a:off x="3746199" y="3079291"/>
            <a:ext cx="1440160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62"/>
          <p:cNvSpPr/>
          <p:nvPr/>
        </p:nvSpPr>
        <p:spPr>
          <a:xfrm rot="-7964255">
            <a:off x="4793542" y="2565259"/>
            <a:ext cx="432585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5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63"/>
          <p:cNvSpPr/>
          <p:nvPr/>
        </p:nvSpPr>
        <p:spPr>
          <a:xfrm>
            <a:off x="755576" y="4832334"/>
            <a:ext cx="117013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63"/>
          <p:cNvSpPr/>
          <p:nvPr/>
        </p:nvSpPr>
        <p:spPr>
          <a:xfrm rot="-5400000">
            <a:off x="1430857" y="4102646"/>
            <a:ext cx="1889799" cy="50405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63"/>
          <p:cNvSpPr/>
          <p:nvPr/>
        </p:nvSpPr>
        <p:spPr>
          <a:xfrm rot="10800000">
            <a:off x="1930453" y="3051378"/>
            <a:ext cx="576064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6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64"/>
          <p:cNvSpPr/>
          <p:nvPr/>
        </p:nvSpPr>
        <p:spPr>
          <a:xfrm rot="9111300">
            <a:off x="2592404" y="4945795"/>
            <a:ext cx="6028408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64"/>
          <p:cNvSpPr/>
          <p:nvPr/>
        </p:nvSpPr>
        <p:spPr>
          <a:xfrm>
            <a:off x="-25979" y="4005064"/>
            <a:ext cx="1008112" cy="99542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1" i="0" sz="4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64"/>
          <p:cNvSpPr txBox="1"/>
          <p:nvPr/>
        </p:nvSpPr>
        <p:spPr>
          <a:xfrm>
            <a:off x="95815" y="5014902"/>
            <a:ext cx="1175504" cy="4001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3er ESO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64"/>
          <p:cNvSpPr/>
          <p:nvPr/>
        </p:nvSpPr>
        <p:spPr>
          <a:xfrm rot="-9515208">
            <a:off x="709167" y="5945757"/>
            <a:ext cx="1643843" cy="45104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6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 cap="flat" cmpd="sng" w="9525">
            <a:solidFill>
              <a:srgbClr val="BD4B4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65"/>
          <p:cNvSpPr txBox="1"/>
          <p:nvPr/>
        </p:nvSpPr>
        <p:spPr>
          <a:xfrm>
            <a:off x="395536" y="1659284"/>
            <a:ext cx="8352928" cy="3908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ca-ES" sz="6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AULES: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ca-ES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2n Batxillerat B,            2n ESO ( B, C i D )</a:t>
            </a:r>
            <a:endParaRPr b="1" i="0" sz="5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ca-ES" sz="5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(Zona vermella)</a:t>
            </a:r>
            <a:endParaRPr b="1" i="0" sz="5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4" name="Google Shape;88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0892" y="214290"/>
            <a:ext cx="1952623" cy="27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Tm="5000"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66"/>
          <p:cNvSpPr/>
          <p:nvPr/>
        </p:nvSpPr>
        <p:spPr>
          <a:xfrm>
            <a:off x="755576" y="5102774"/>
            <a:ext cx="2088232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91" name="Google Shape;891;p66"/>
          <p:cNvCxnSpPr/>
          <p:nvPr/>
        </p:nvCxnSpPr>
        <p:spPr>
          <a:xfrm>
            <a:off x="2267744" y="4832334"/>
            <a:ext cx="4032448" cy="900922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892" name="Google Shape;892;p66"/>
          <p:cNvSpPr/>
          <p:nvPr/>
        </p:nvSpPr>
        <p:spPr>
          <a:xfrm rot="5123535">
            <a:off x="2696353" y="5850818"/>
            <a:ext cx="1476040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5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Google Shape;89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67"/>
          <p:cNvSpPr/>
          <p:nvPr/>
        </p:nvSpPr>
        <p:spPr>
          <a:xfrm>
            <a:off x="755576" y="5102774"/>
            <a:ext cx="2088232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67"/>
          <p:cNvSpPr/>
          <p:nvPr/>
        </p:nvSpPr>
        <p:spPr>
          <a:xfrm>
            <a:off x="3707904" y="2708921"/>
            <a:ext cx="360040" cy="36004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67"/>
          <p:cNvSpPr/>
          <p:nvPr/>
        </p:nvSpPr>
        <p:spPr>
          <a:xfrm rot="10800000">
            <a:off x="5004048" y="5102773"/>
            <a:ext cx="2016224" cy="54088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67"/>
          <p:cNvSpPr/>
          <p:nvPr/>
        </p:nvSpPr>
        <p:spPr>
          <a:xfrm rot="10800000">
            <a:off x="4572000" y="2710564"/>
            <a:ext cx="288031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67"/>
          <p:cNvSpPr/>
          <p:nvPr/>
        </p:nvSpPr>
        <p:spPr>
          <a:xfrm rot="-5025413">
            <a:off x="2671326" y="3974204"/>
            <a:ext cx="3050396" cy="50405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67"/>
          <p:cNvSpPr/>
          <p:nvPr/>
        </p:nvSpPr>
        <p:spPr>
          <a:xfrm rot="1959485">
            <a:off x="4432900" y="2349338"/>
            <a:ext cx="360040" cy="36004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68"/>
          <p:cNvSpPr/>
          <p:nvPr/>
        </p:nvSpPr>
        <p:spPr>
          <a:xfrm rot="10800000">
            <a:off x="2699792" y="2420888"/>
            <a:ext cx="864394" cy="54088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68"/>
          <p:cNvSpPr/>
          <p:nvPr/>
        </p:nvSpPr>
        <p:spPr>
          <a:xfrm rot="5579569">
            <a:off x="532303" y="4613452"/>
            <a:ext cx="3952960" cy="54088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5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Google Shape;91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69"/>
          <p:cNvSpPr/>
          <p:nvPr/>
        </p:nvSpPr>
        <p:spPr>
          <a:xfrm rot="-5400000">
            <a:off x="2996309" y="5148705"/>
            <a:ext cx="2719333" cy="432048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69"/>
          <p:cNvSpPr/>
          <p:nvPr/>
        </p:nvSpPr>
        <p:spPr>
          <a:xfrm rot="10800000">
            <a:off x="3931877" y="3646665"/>
            <a:ext cx="576064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5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"/>
          <p:cNvSpPr/>
          <p:nvPr/>
        </p:nvSpPr>
        <p:spPr>
          <a:xfrm>
            <a:off x="10574" y="3680"/>
            <a:ext cx="9178724" cy="6858000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7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-6788" y="3495078"/>
            <a:ext cx="61156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43996" y="3429000"/>
            <a:ext cx="9133426" cy="1940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72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44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CÀRRECS</a:t>
            </a:r>
            <a:endParaRPr b="0" i="0" sz="4400" u="none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para caminar GIF - Descargar &amp; Compartir en PHONEKY" id="235" name="Google Shape;23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7823" y="404664"/>
            <a:ext cx="3069789" cy="2891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Google Shape;92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70"/>
          <p:cNvSpPr/>
          <p:nvPr/>
        </p:nvSpPr>
        <p:spPr>
          <a:xfrm rot="-10157205">
            <a:off x="306390" y="5365742"/>
            <a:ext cx="8575760" cy="54040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70"/>
          <p:cNvSpPr/>
          <p:nvPr/>
        </p:nvSpPr>
        <p:spPr>
          <a:xfrm rot="-459458">
            <a:off x="46657" y="2564520"/>
            <a:ext cx="3176733" cy="504056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5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Google Shape;929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71"/>
          <p:cNvSpPr/>
          <p:nvPr/>
        </p:nvSpPr>
        <p:spPr>
          <a:xfrm>
            <a:off x="755576" y="4832334"/>
            <a:ext cx="117013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71"/>
          <p:cNvSpPr/>
          <p:nvPr/>
        </p:nvSpPr>
        <p:spPr>
          <a:xfrm rot="-5400000">
            <a:off x="1430857" y="4102646"/>
            <a:ext cx="1889799" cy="50405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71"/>
          <p:cNvSpPr/>
          <p:nvPr/>
        </p:nvSpPr>
        <p:spPr>
          <a:xfrm rot="10800000">
            <a:off x="1930453" y="3051378"/>
            <a:ext cx="576064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6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72"/>
          <p:cNvSpPr/>
          <p:nvPr/>
        </p:nvSpPr>
        <p:spPr>
          <a:xfrm rot="9111300">
            <a:off x="2447793" y="4982045"/>
            <a:ext cx="6182105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72"/>
          <p:cNvSpPr/>
          <p:nvPr/>
        </p:nvSpPr>
        <p:spPr>
          <a:xfrm>
            <a:off x="0" y="4355701"/>
            <a:ext cx="1008112" cy="995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72"/>
          <p:cNvSpPr txBox="1"/>
          <p:nvPr/>
        </p:nvSpPr>
        <p:spPr>
          <a:xfrm>
            <a:off x="0" y="3948842"/>
            <a:ext cx="1175504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2n ESO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72"/>
          <p:cNvSpPr/>
          <p:nvPr/>
        </p:nvSpPr>
        <p:spPr>
          <a:xfrm rot="-9515208">
            <a:off x="709167" y="5945757"/>
            <a:ext cx="1643843" cy="45104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7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cap="flat" cmpd="sng" w="9525">
            <a:solidFill>
              <a:srgbClr val="97B85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73"/>
          <p:cNvSpPr txBox="1"/>
          <p:nvPr/>
        </p:nvSpPr>
        <p:spPr>
          <a:xfrm>
            <a:off x="395536" y="1659285"/>
            <a:ext cx="8352928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a-ES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AULES: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1r Batxillerat, SMX, DAM, GA2, AF2</a:t>
            </a:r>
            <a:endParaRPr b="1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a-ES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(Zona verda)</a:t>
            </a:r>
            <a:endParaRPr b="1" i="0" sz="7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8" name="Google Shape;94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0" y="0"/>
            <a:ext cx="4953000" cy="218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Tm="5000"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Google Shape;95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74"/>
          <p:cNvSpPr/>
          <p:nvPr/>
        </p:nvSpPr>
        <p:spPr>
          <a:xfrm>
            <a:off x="971600" y="5949280"/>
            <a:ext cx="2088232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74"/>
          <p:cNvSpPr/>
          <p:nvPr/>
        </p:nvSpPr>
        <p:spPr>
          <a:xfrm>
            <a:off x="4680011" y="3140968"/>
            <a:ext cx="360040" cy="36004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74"/>
          <p:cNvSpPr/>
          <p:nvPr/>
        </p:nvSpPr>
        <p:spPr>
          <a:xfrm rot="10800000">
            <a:off x="6012160" y="3170641"/>
            <a:ext cx="288031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74"/>
          <p:cNvSpPr/>
          <p:nvPr/>
        </p:nvSpPr>
        <p:spPr>
          <a:xfrm rot="-4449911">
            <a:off x="3751671" y="4960901"/>
            <a:ext cx="2779118" cy="35999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74"/>
          <p:cNvSpPr/>
          <p:nvPr/>
        </p:nvSpPr>
        <p:spPr>
          <a:xfrm rot="-4656577">
            <a:off x="5083660" y="3125078"/>
            <a:ext cx="713140" cy="45559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59" name="Google Shape;959;p74"/>
          <p:cNvCxnSpPr/>
          <p:nvPr/>
        </p:nvCxnSpPr>
        <p:spPr>
          <a:xfrm>
            <a:off x="7668344" y="2348880"/>
            <a:ext cx="936104" cy="4392488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0" name="Google Shape;960;p74"/>
          <p:cNvCxnSpPr/>
          <p:nvPr/>
        </p:nvCxnSpPr>
        <p:spPr>
          <a:xfrm flipH="1">
            <a:off x="7204578" y="2708920"/>
            <a:ext cx="1831918" cy="2443053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75"/>
          <p:cNvSpPr/>
          <p:nvPr/>
        </p:nvSpPr>
        <p:spPr>
          <a:xfrm>
            <a:off x="2051720" y="4941168"/>
            <a:ext cx="1368152" cy="504056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Google Shape;967;p75"/>
          <p:cNvSpPr/>
          <p:nvPr/>
        </p:nvSpPr>
        <p:spPr>
          <a:xfrm rot="10800000">
            <a:off x="5004048" y="4921746"/>
            <a:ext cx="1346871" cy="49798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75"/>
          <p:cNvSpPr/>
          <p:nvPr/>
        </p:nvSpPr>
        <p:spPr>
          <a:xfrm flipH="1" rot="-5400000">
            <a:off x="3089729" y="5498161"/>
            <a:ext cx="1405137" cy="883821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69" name="Google Shape;969;p75"/>
          <p:cNvCxnSpPr/>
          <p:nvPr/>
        </p:nvCxnSpPr>
        <p:spPr>
          <a:xfrm>
            <a:off x="3455876" y="2276872"/>
            <a:ext cx="1080120" cy="1512168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0" name="Google Shape;970;p75"/>
          <p:cNvCxnSpPr/>
          <p:nvPr/>
        </p:nvCxnSpPr>
        <p:spPr>
          <a:xfrm flipH="1">
            <a:off x="3419873" y="2204864"/>
            <a:ext cx="1152127" cy="1584176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advTm="5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Google Shape;975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32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76"/>
          <p:cNvSpPr/>
          <p:nvPr/>
        </p:nvSpPr>
        <p:spPr>
          <a:xfrm rot="-6095728">
            <a:off x="3035846" y="4616987"/>
            <a:ext cx="3441708" cy="514656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76"/>
          <p:cNvSpPr/>
          <p:nvPr/>
        </p:nvSpPr>
        <p:spPr>
          <a:xfrm rot="10800000">
            <a:off x="4571999" y="2852936"/>
            <a:ext cx="360041" cy="36004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5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982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77"/>
          <p:cNvSpPr/>
          <p:nvPr/>
        </p:nvSpPr>
        <p:spPr>
          <a:xfrm rot="10800000">
            <a:off x="6084167" y="5805264"/>
            <a:ext cx="2376265" cy="36004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77"/>
          <p:cNvSpPr/>
          <p:nvPr/>
        </p:nvSpPr>
        <p:spPr>
          <a:xfrm rot="10800000">
            <a:off x="4644007" y="3181000"/>
            <a:ext cx="290252" cy="2480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77"/>
          <p:cNvSpPr/>
          <p:nvPr/>
        </p:nvSpPr>
        <p:spPr>
          <a:xfrm rot="10800000">
            <a:off x="4426874" y="2933000"/>
            <a:ext cx="290252" cy="2480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77"/>
          <p:cNvSpPr/>
          <p:nvPr/>
        </p:nvSpPr>
        <p:spPr>
          <a:xfrm rot="10800000">
            <a:off x="4281748" y="2685000"/>
            <a:ext cx="290252" cy="2480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77"/>
          <p:cNvSpPr/>
          <p:nvPr/>
        </p:nvSpPr>
        <p:spPr>
          <a:xfrm rot="-6095728">
            <a:off x="2542920" y="4604257"/>
            <a:ext cx="3991161" cy="39949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78"/>
          <p:cNvSpPr/>
          <p:nvPr/>
        </p:nvSpPr>
        <p:spPr>
          <a:xfrm flipH="1" rot="-7771202">
            <a:off x="6084929" y="2459578"/>
            <a:ext cx="2403473" cy="52932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78"/>
          <p:cNvSpPr/>
          <p:nvPr/>
        </p:nvSpPr>
        <p:spPr>
          <a:xfrm flipH="1" rot="-1980268">
            <a:off x="4482227" y="4361569"/>
            <a:ext cx="3442556" cy="954650"/>
          </a:xfrm>
          <a:prstGeom prst="bentUpArrow">
            <a:avLst>
              <a:gd fmla="val 26913" name="adj1"/>
              <a:gd fmla="val 25000" name="adj2"/>
              <a:gd fmla="val 25000" name="adj3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p78"/>
          <p:cNvSpPr/>
          <p:nvPr/>
        </p:nvSpPr>
        <p:spPr>
          <a:xfrm rot="-7291188">
            <a:off x="3820644" y="4470493"/>
            <a:ext cx="1076634" cy="52932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6" name="Google Shape;996;p78"/>
          <p:cNvSpPr/>
          <p:nvPr/>
        </p:nvSpPr>
        <p:spPr>
          <a:xfrm>
            <a:off x="3934057" y="3633841"/>
            <a:ext cx="432048" cy="504056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79"/>
          <p:cNvSpPr/>
          <p:nvPr/>
        </p:nvSpPr>
        <p:spPr>
          <a:xfrm rot="-7761933">
            <a:off x="2148950" y="4833706"/>
            <a:ext cx="3960766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79"/>
          <p:cNvSpPr/>
          <p:nvPr/>
        </p:nvSpPr>
        <p:spPr>
          <a:xfrm rot="-826740">
            <a:off x="2705044" y="2904065"/>
            <a:ext cx="1704005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Google Shape;1004;p79"/>
          <p:cNvSpPr/>
          <p:nvPr/>
        </p:nvSpPr>
        <p:spPr>
          <a:xfrm rot="-7616843">
            <a:off x="4482040" y="1843480"/>
            <a:ext cx="572700" cy="432048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79"/>
          <p:cNvSpPr/>
          <p:nvPr/>
        </p:nvSpPr>
        <p:spPr>
          <a:xfrm rot="10505687">
            <a:off x="1475656" y="1628799"/>
            <a:ext cx="2448272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"/>
          <p:cNvSpPr/>
          <p:nvPr/>
        </p:nvSpPr>
        <p:spPr>
          <a:xfrm>
            <a:off x="-108520" y="38365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8"/>
          <p:cNvSpPr/>
          <p:nvPr/>
        </p:nvSpPr>
        <p:spPr>
          <a:xfrm>
            <a:off x="-22302" y="-11151"/>
            <a:ext cx="9188604" cy="6947210"/>
          </a:xfrm>
          <a:custGeom>
            <a:rect b="b" l="l" r="r" t="t"/>
            <a:pathLst>
              <a:path extrusionOk="0" h="6947210" w="9188604">
                <a:moveTo>
                  <a:pt x="22302" y="6947210"/>
                </a:moveTo>
                <a:lnTo>
                  <a:pt x="22302" y="6947210"/>
                </a:lnTo>
                <a:lnTo>
                  <a:pt x="0" y="11151"/>
                </a:lnTo>
                <a:lnTo>
                  <a:pt x="9166302" y="0"/>
                </a:lnTo>
                <a:lnTo>
                  <a:pt x="9188604" y="6924907"/>
                </a:lnTo>
                <a:lnTo>
                  <a:pt x="8720253" y="6936058"/>
                </a:lnTo>
                <a:lnTo>
                  <a:pt x="8709102" y="457200"/>
                </a:lnTo>
                <a:lnTo>
                  <a:pt x="457200" y="468351"/>
                </a:lnTo>
                <a:lnTo>
                  <a:pt x="457200" y="6924907"/>
                </a:lnTo>
                <a:lnTo>
                  <a:pt x="22302" y="694721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"/>
          <p:cNvSpPr txBox="1"/>
          <p:nvPr/>
        </p:nvSpPr>
        <p:spPr>
          <a:xfrm>
            <a:off x="3311860" y="548680"/>
            <a:ext cx="2520280" cy="6404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3600"/>
              <a:buFont typeface="Corben"/>
              <a:buNone/>
            </a:pPr>
            <a:r>
              <a:rPr b="1" i="0" lang="ca-ES" sz="3600" u="none" cap="none" strike="noStrike">
                <a:solidFill>
                  <a:srgbClr val="6633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CÀRRECS</a:t>
            </a:r>
            <a:endParaRPr b="1" i="0" sz="3600" u="none" cap="none" strike="noStrike">
              <a:solidFill>
                <a:srgbClr val="6633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3" name="Google Shape;243;p8"/>
          <p:cNvSpPr/>
          <p:nvPr/>
        </p:nvSpPr>
        <p:spPr>
          <a:xfrm>
            <a:off x="596374" y="1638505"/>
            <a:ext cx="3248911" cy="1020082"/>
          </a:xfrm>
          <a:prstGeom prst="ellipse">
            <a:avLst/>
          </a:prstGeom>
          <a:solidFill>
            <a:srgbClr val="663300"/>
          </a:solidFill>
          <a:ln>
            <a:noFill/>
          </a:ln>
          <a:effectLst>
            <a:outerShdw rotWithShape="0" algn="ctr" dir="3806097" dist="28398">
              <a:srgbClr val="4E6128">
                <a:alpha val="4862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ca-ES" sz="24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COORDINADORA GENERAL</a:t>
            </a:r>
            <a:endParaRPr b="1" i="0" sz="24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4" name="Google Shape;244;p8"/>
          <p:cNvSpPr/>
          <p:nvPr/>
        </p:nvSpPr>
        <p:spPr>
          <a:xfrm>
            <a:off x="3959922" y="1775858"/>
            <a:ext cx="1443389" cy="7257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6633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5" name="Google Shape;245;p8"/>
          <p:cNvSpPr/>
          <p:nvPr/>
        </p:nvSpPr>
        <p:spPr>
          <a:xfrm flipH="1">
            <a:off x="5523611" y="1670567"/>
            <a:ext cx="3055540" cy="93638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Directora o persona que la substitueix</a:t>
            </a:r>
            <a:endParaRPr b="1" i="0" sz="18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6" name="Google Shape;246;p8"/>
          <p:cNvSpPr/>
          <p:nvPr/>
        </p:nvSpPr>
        <p:spPr>
          <a:xfrm>
            <a:off x="647553" y="2897756"/>
            <a:ext cx="3197731" cy="1020082"/>
          </a:xfrm>
          <a:prstGeom prst="ellipse">
            <a:avLst/>
          </a:prstGeom>
          <a:solidFill>
            <a:srgbClr val="974806"/>
          </a:solidFill>
          <a:ln>
            <a:noFill/>
          </a:ln>
          <a:effectLst>
            <a:outerShdw rotWithShape="0" algn="ctr" dir="3806097" dist="28398">
              <a:srgbClr val="4E6128">
                <a:alpha val="4862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ca-ES" sz="2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RESPONSABLE DE GRUP</a:t>
            </a:r>
            <a:endParaRPr b="1" i="0" sz="20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7" name="Google Shape;247;p8"/>
          <p:cNvSpPr/>
          <p:nvPr/>
        </p:nvSpPr>
        <p:spPr>
          <a:xfrm>
            <a:off x="3959921" y="3063447"/>
            <a:ext cx="1443389" cy="7257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6633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8" name="Google Shape;248;p8"/>
          <p:cNvSpPr/>
          <p:nvPr/>
        </p:nvSpPr>
        <p:spPr>
          <a:xfrm flipH="1">
            <a:off x="5523610" y="2958156"/>
            <a:ext cx="3055540" cy="936382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2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Professorat a l’aula amb alumnat</a:t>
            </a:r>
            <a:endParaRPr b="1" i="0" sz="18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9" name="Google Shape;249;p8"/>
          <p:cNvSpPr/>
          <p:nvPr/>
        </p:nvSpPr>
        <p:spPr>
          <a:xfrm>
            <a:off x="668662" y="4181929"/>
            <a:ext cx="3219252" cy="1020082"/>
          </a:xfrm>
          <a:prstGeom prst="ellipse">
            <a:avLst/>
          </a:prstGeom>
          <a:solidFill>
            <a:srgbClr val="974806"/>
          </a:solidFill>
          <a:ln>
            <a:noFill/>
          </a:ln>
          <a:effectLst>
            <a:outerShdw rotWithShape="0" algn="ctr" dir="3806097" dist="28398">
              <a:srgbClr val="4E6128">
                <a:alpha val="4862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ca-ES" sz="2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COORDINACIÓ DE PLANTA</a:t>
            </a:r>
            <a:endParaRPr b="1" i="0" sz="20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3992021" y="4329070"/>
            <a:ext cx="1443389" cy="7257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ca-ES" sz="1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ARMILLA TARONJA</a:t>
            </a:r>
            <a:endParaRPr b="1" i="0" sz="12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1" name="Google Shape;251;p8"/>
          <p:cNvSpPr/>
          <p:nvPr/>
        </p:nvSpPr>
        <p:spPr>
          <a:xfrm flipH="1">
            <a:off x="5555710" y="4087570"/>
            <a:ext cx="3055540" cy="1208797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Professorat designat per coordinadora general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52" name="Google Shape;252;p8"/>
          <p:cNvSpPr/>
          <p:nvPr/>
        </p:nvSpPr>
        <p:spPr>
          <a:xfrm>
            <a:off x="675291" y="5396697"/>
            <a:ext cx="3212623" cy="1232687"/>
          </a:xfrm>
          <a:prstGeom prst="ellipse">
            <a:avLst/>
          </a:prstGeom>
          <a:solidFill>
            <a:srgbClr val="974806"/>
          </a:solidFill>
          <a:ln>
            <a:noFill/>
          </a:ln>
          <a:effectLst>
            <a:outerShdw rotWithShape="0" algn="ctr" dir="3806097" dist="28398">
              <a:srgbClr val="4E6128">
                <a:alpha val="48627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ca-ES" sz="20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COORDINACIÓ AL PUNT CONCENTRACIÓ</a:t>
            </a:r>
            <a:endParaRPr b="1" i="0" sz="2000" u="none" cap="none" strike="noStrik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3" name="Google Shape;253;p8"/>
          <p:cNvSpPr/>
          <p:nvPr/>
        </p:nvSpPr>
        <p:spPr>
          <a:xfrm>
            <a:off x="3962520" y="5690267"/>
            <a:ext cx="1443389" cy="7257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>
            <a:noFill/>
          </a:ln>
          <a:effectLst>
            <a:outerShdw blurRad="40000" rotWithShape="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ca-ES" sz="1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ARMILLA GROGA</a:t>
            </a:r>
            <a:endParaRPr b="1" i="0" sz="12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4" name="Google Shape;254;p8"/>
          <p:cNvSpPr/>
          <p:nvPr/>
        </p:nvSpPr>
        <p:spPr>
          <a:xfrm flipH="1">
            <a:off x="5526209" y="5448767"/>
            <a:ext cx="3055540" cy="1208797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Professorat designat per coordinadora general</a:t>
            </a:r>
            <a:endParaRPr b="1" i="0" sz="20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80"/>
          <p:cNvSpPr/>
          <p:nvPr/>
        </p:nvSpPr>
        <p:spPr>
          <a:xfrm rot="-2116618">
            <a:off x="2146499" y="5352672"/>
            <a:ext cx="3805909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80"/>
          <p:cNvSpPr/>
          <p:nvPr/>
        </p:nvSpPr>
        <p:spPr>
          <a:xfrm rot="-3514701">
            <a:off x="5515711" y="3609768"/>
            <a:ext cx="1233354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3" name="Google Shape;1013;p80"/>
          <p:cNvSpPr/>
          <p:nvPr/>
        </p:nvSpPr>
        <p:spPr>
          <a:xfrm rot="-3878098">
            <a:off x="6933127" y="2455587"/>
            <a:ext cx="737725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80"/>
          <p:cNvSpPr/>
          <p:nvPr/>
        </p:nvSpPr>
        <p:spPr>
          <a:xfrm>
            <a:off x="7583644" y="2006431"/>
            <a:ext cx="588756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Google Shape;101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81"/>
          <p:cNvSpPr/>
          <p:nvPr/>
        </p:nvSpPr>
        <p:spPr>
          <a:xfrm>
            <a:off x="755576" y="4832334"/>
            <a:ext cx="117013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p81"/>
          <p:cNvSpPr/>
          <p:nvPr/>
        </p:nvSpPr>
        <p:spPr>
          <a:xfrm rot="-5400000">
            <a:off x="1430857" y="4102646"/>
            <a:ext cx="1889799" cy="50405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2" name="Google Shape;1022;p81"/>
          <p:cNvSpPr/>
          <p:nvPr/>
        </p:nvSpPr>
        <p:spPr>
          <a:xfrm rot="10800000">
            <a:off x="1930453" y="3051378"/>
            <a:ext cx="576064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6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82"/>
          <p:cNvSpPr/>
          <p:nvPr/>
        </p:nvSpPr>
        <p:spPr>
          <a:xfrm rot="10800000">
            <a:off x="6012160" y="6018090"/>
            <a:ext cx="2708465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9" name="Google Shape;1029;p82"/>
          <p:cNvSpPr/>
          <p:nvPr/>
        </p:nvSpPr>
        <p:spPr>
          <a:xfrm>
            <a:off x="4572000" y="3789040"/>
            <a:ext cx="1008112" cy="9954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82"/>
          <p:cNvSpPr txBox="1"/>
          <p:nvPr/>
        </p:nvSpPr>
        <p:spPr>
          <a:xfrm>
            <a:off x="3396496" y="4086696"/>
            <a:ext cx="1175504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ca-E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CCFF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82"/>
          <p:cNvSpPr/>
          <p:nvPr/>
        </p:nvSpPr>
        <p:spPr>
          <a:xfrm rot="10800000">
            <a:off x="3275856" y="6018090"/>
            <a:ext cx="2118064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82"/>
          <p:cNvSpPr/>
          <p:nvPr/>
        </p:nvSpPr>
        <p:spPr>
          <a:xfrm rot="-2116618">
            <a:off x="2743834" y="5072559"/>
            <a:ext cx="200569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8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 cap="flat" cmpd="sng" w="9525">
            <a:solidFill>
              <a:srgbClr val="97B85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83"/>
          <p:cNvSpPr txBox="1"/>
          <p:nvPr/>
        </p:nvSpPr>
        <p:spPr>
          <a:xfrm>
            <a:off x="251520" y="1916832"/>
            <a:ext cx="8606760" cy="4955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AULES: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ca-ES" sz="4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P2</a:t>
            </a:r>
            <a:r>
              <a:rPr b="1" i="0" lang="ca-E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Dibuix, FOL, Música, SIAL i Logopèdia.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ca-ES" sz="4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P1</a:t>
            </a:r>
            <a:r>
              <a:rPr b="1" i="0" lang="ca-E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SIEI, 4t D MAP, 3r ESO CAC  i Desdoblaments.</a:t>
            </a:r>
            <a:endParaRPr b="1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ca-ES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(Zona verda)</a:t>
            </a:r>
            <a:endParaRPr b="1" i="0" sz="6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9" name="Google Shape;1039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9777" y="0"/>
            <a:ext cx="2314223" cy="239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6182" y="0"/>
            <a:ext cx="2584349" cy="235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Tm="5000"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84"/>
          <p:cNvSpPr/>
          <p:nvPr/>
        </p:nvSpPr>
        <p:spPr>
          <a:xfrm>
            <a:off x="1187624" y="4941168"/>
            <a:ext cx="3816424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Google Shape;1047;p84"/>
          <p:cNvSpPr/>
          <p:nvPr/>
        </p:nvSpPr>
        <p:spPr>
          <a:xfrm rot="10800000">
            <a:off x="5148064" y="3573015"/>
            <a:ext cx="288032" cy="358399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" name="Google Shape;1048;p84"/>
          <p:cNvSpPr/>
          <p:nvPr/>
        </p:nvSpPr>
        <p:spPr>
          <a:xfrm>
            <a:off x="2987824" y="3392175"/>
            <a:ext cx="360040" cy="36004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9" name="Google Shape;1049;p84"/>
          <p:cNvSpPr/>
          <p:nvPr/>
        </p:nvSpPr>
        <p:spPr>
          <a:xfrm rot="5579569">
            <a:off x="3354073" y="3208910"/>
            <a:ext cx="344089" cy="363948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0" name="Google Shape;1050;p84"/>
          <p:cNvSpPr/>
          <p:nvPr/>
        </p:nvSpPr>
        <p:spPr>
          <a:xfrm rot="-6965585">
            <a:off x="4359267" y="4318535"/>
            <a:ext cx="1399723" cy="44825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p84"/>
          <p:cNvSpPr/>
          <p:nvPr/>
        </p:nvSpPr>
        <p:spPr>
          <a:xfrm flipH="1" rot="-5400000">
            <a:off x="3101036" y="4182606"/>
            <a:ext cx="913706" cy="52932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85"/>
          <p:cNvSpPr/>
          <p:nvPr/>
        </p:nvSpPr>
        <p:spPr>
          <a:xfrm flipH="1" rot="-3900810">
            <a:off x="5463835" y="3013372"/>
            <a:ext cx="1838940" cy="52932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85"/>
          <p:cNvSpPr/>
          <p:nvPr/>
        </p:nvSpPr>
        <p:spPr>
          <a:xfrm>
            <a:off x="5004048" y="4043222"/>
            <a:ext cx="360040" cy="36004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85"/>
          <p:cNvSpPr/>
          <p:nvPr/>
        </p:nvSpPr>
        <p:spPr>
          <a:xfrm rot="10800000">
            <a:off x="8316416" y="4297948"/>
            <a:ext cx="576064" cy="432048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p85"/>
          <p:cNvSpPr/>
          <p:nvPr/>
        </p:nvSpPr>
        <p:spPr>
          <a:xfrm flipH="1" rot="-3548786">
            <a:off x="7404144" y="3937407"/>
            <a:ext cx="913706" cy="52932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85"/>
          <p:cNvSpPr/>
          <p:nvPr/>
        </p:nvSpPr>
        <p:spPr>
          <a:xfrm flipH="1" rot="-1472049">
            <a:off x="5076311" y="4389048"/>
            <a:ext cx="913706" cy="52932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p85"/>
          <p:cNvSpPr/>
          <p:nvPr/>
        </p:nvSpPr>
        <p:spPr>
          <a:xfrm flipH="1" rot="397763">
            <a:off x="2402666" y="4612954"/>
            <a:ext cx="2395413" cy="52932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Google Shape;1067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86"/>
          <p:cNvSpPr/>
          <p:nvPr/>
        </p:nvSpPr>
        <p:spPr>
          <a:xfrm rot="-2116618">
            <a:off x="2146499" y="5352672"/>
            <a:ext cx="3805909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86"/>
          <p:cNvSpPr/>
          <p:nvPr/>
        </p:nvSpPr>
        <p:spPr>
          <a:xfrm rot="-3514701">
            <a:off x="5515711" y="3609768"/>
            <a:ext cx="1233354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p86"/>
          <p:cNvSpPr/>
          <p:nvPr/>
        </p:nvSpPr>
        <p:spPr>
          <a:xfrm rot="-3878098">
            <a:off x="6933127" y="2455587"/>
            <a:ext cx="737725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86"/>
          <p:cNvSpPr/>
          <p:nvPr/>
        </p:nvSpPr>
        <p:spPr>
          <a:xfrm>
            <a:off x="7583644" y="2006431"/>
            <a:ext cx="588756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Google Shape;1076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87"/>
          <p:cNvSpPr/>
          <p:nvPr/>
        </p:nvSpPr>
        <p:spPr>
          <a:xfrm>
            <a:off x="755576" y="4832334"/>
            <a:ext cx="117013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p87"/>
          <p:cNvSpPr/>
          <p:nvPr/>
        </p:nvSpPr>
        <p:spPr>
          <a:xfrm rot="-5400000">
            <a:off x="1430857" y="4102646"/>
            <a:ext cx="1889799" cy="50405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87"/>
          <p:cNvSpPr/>
          <p:nvPr/>
        </p:nvSpPr>
        <p:spPr>
          <a:xfrm rot="10800000">
            <a:off x="1930453" y="3051378"/>
            <a:ext cx="576064" cy="3583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6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88"/>
          <p:cNvSpPr/>
          <p:nvPr/>
        </p:nvSpPr>
        <p:spPr>
          <a:xfrm rot="10800000">
            <a:off x="6012160" y="6018090"/>
            <a:ext cx="2708465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p88"/>
          <p:cNvSpPr/>
          <p:nvPr/>
        </p:nvSpPr>
        <p:spPr>
          <a:xfrm>
            <a:off x="4572000" y="3789040"/>
            <a:ext cx="1008112" cy="9954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ca-E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88"/>
          <p:cNvSpPr/>
          <p:nvPr/>
        </p:nvSpPr>
        <p:spPr>
          <a:xfrm rot="10800000">
            <a:off x="3275856" y="6018090"/>
            <a:ext cx="2118064" cy="538324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88"/>
          <p:cNvSpPr/>
          <p:nvPr/>
        </p:nvSpPr>
        <p:spPr>
          <a:xfrm rot="-2116618">
            <a:off x="2743834" y="5072559"/>
            <a:ext cx="2005690" cy="5408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advTm="8000"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89"/>
          <p:cNvSpPr/>
          <p:nvPr/>
        </p:nvSpPr>
        <p:spPr>
          <a:xfrm>
            <a:off x="0" y="0"/>
            <a:ext cx="9144000" cy="690262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Google Shape;1094;p89"/>
          <p:cNvSpPr/>
          <p:nvPr/>
        </p:nvSpPr>
        <p:spPr>
          <a:xfrm>
            <a:off x="602682" y="2851146"/>
            <a:ext cx="792159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ca-ES" sz="7200" u="none" cap="none" strike="noStrike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Gràcies per l’atenció</a:t>
            </a:r>
            <a:endParaRPr b="1" i="0" sz="7200" u="none" cap="none" strike="noStrike">
              <a:solidFill>
                <a:srgbClr val="9748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5" name="Google Shape;1095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512" y="188640"/>
            <a:ext cx="2811279" cy="9981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89"/>
          <p:cNvSpPr txBox="1"/>
          <p:nvPr/>
        </p:nvSpPr>
        <p:spPr>
          <a:xfrm>
            <a:off x="250005" y="6237312"/>
            <a:ext cx="8643999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ca-ES" sz="1800" u="none" cap="none" strike="noStrike">
                <a:solidFill>
                  <a:srgbClr val="494429"/>
                </a:solidFill>
                <a:latin typeface="Arial Narrow"/>
                <a:ea typeface="Arial Narrow"/>
                <a:cs typeface="Arial Narrow"/>
                <a:sym typeface="Arial Narrow"/>
              </a:rPr>
              <a:t>Vilafranca del Penedès, 6 de novembre de 2024 </a:t>
            </a:r>
            <a:endParaRPr b="1" i="0" sz="1800" u="none" cap="none" strike="noStrike">
              <a:solidFill>
                <a:srgbClr val="49442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97" name="Google Shape;1097;p89"/>
          <p:cNvSpPr/>
          <p:nvPr/>
        </p:nvSpPr>
        <p:spPr>
          <a:xfrm rot="5400000">
            <a:off x="4535995" y="-2727683"/>
            <a:ext cx="72008" cy="83529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89"/>
          <p:cNvSpPr/>
          <p:nvPr/>
        </p:nvSpPr>
        <p:spPr>
          <a:xfrm rot="5400000">
            <a:off x="4533402" y="2024844"/>
            <a:ext cx="72008" cy="83529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9" name="Google Shape;1099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43108" y="4500570"/>
            <a:ext cx="4581087" cy="1068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/>
          <p:nvPr/>
        </p:nvSpPr>
        <p:spPr>
          <a:xfrm>
            <a:off x="10574" y="3680"/>
            <a:ext cx="9178724" cy="6858000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9"/>
          <p:cNvSpPr/>
          <p:nvPr/>
        </p:nvSpPr>
        <p:spPr>
          <a:xfrm rot="10800000">
            <a:off x="7812360" y="0"/>
            <a:ext cx="1331640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9"/>
          <p:cNvSpPr/>
          <p:nvPr/>
        </p:nvSpPr>
        <p:spPr>
          <a:xfrm>
            <a:off x="-6788" y="3495078"/>
            <a:ext cx="61156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9"/>
          <p:cNvSpPr/>
          <p:nvPr/>
        </p:nvSpPr>
        <p:spPr>
          <a:xfrm>
            <a:off x="-30717" y="3432680"/>
            <a:ext cx="9133426" cy="1940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72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b="0" i="0" sz="7200" u="none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ca-ES" sz="4400" u="none" cap="none" strike="noStrike">
                <a:solidFill>
                  <a:srgbClr val="494429"/>
                </a:solidFill>
                <a:latin typeface="Arial Black"/>
                <a:ea typeface="Arial Black"/>
                <a:cs typeface="Arial Black"/>
                <a:sym typeface="Arial Black"/>
              </a:rPr>
              <a:t>FUNCIONS</a:t>
            </a:r>
            <a:endParaRPr b="0" i="0" sz="4400" u="none" cap="none" strike="noStrike">
              <a:solidFill>
                <a:srgbClr val="49442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Imágenes de Personas Caminando - Descarga gratuita en Freepik" id="263" name="Google Shape;26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95736" y="377224"/>
            <a:ext cx="4680520" cy="3117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l'Office">
  <a:themeElements>
    <a:clrScheme name="Oficin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2022-11-02T17:58:47Z</dcterms:created>
  <dc:creator>E</dc:creator>
</cp:coreProperties>
</file>